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288036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92" userDrawn="1">
          <p15:clr>
            <a:srgbClr val="A4A3A4"/>
          </p15:clr>
        </p15:guide>
        <p15:guide id="2" pos="13104" userDrawn="1">
          <p15:clr>
            <a:srgbClr val="A4A3A4"/>
          </p15:clr>
        </p15:guide>
        <p15:guide id="3" pos="8895" userDrawn="1">
          <p15:clr>
            <a:srgbClr val="A4A3A4"/>
          </p15:clr>
        </p15:guide>
        <p15:guide id="4" pos="22791" userDrawn="1">
          <p15:clr>
            <a:srgbClr val="A4A3A4"/>
          </p15:clr>
        </p15:guide>
        <p15:guide id="5" pos="9992" userDrawn="1">
          <p15:clr>
            <a:srgbClr val="A4A3A4"/>
          </p15:clr>
        </p15:guide>
        <p15:guide id="6" pos="21645" userDrawn="1">
          <p15:clr>
            <a:srgbClr val="A4A3A4"/>
          </p15:clr>
        </p15:guide>
        <p15:guide id="7" pos="31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BF0B"/>
    <a:srgbClr val="3399FF"/>
    <a:srgbClr val="333399"/>
    <a:srgbClr val="000099"/>
    <a:srgbClr val="FF3300"/>
    <a:srgbClr val="9F9FC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 varScale="1">
        <p:scale>
          <a:sx n="22" d="100"/>
          <a:sy n="22" d="100"/>
        </p:scale>
        <p:origin x="1480" y="320"/>
      </p:cViewPr>
      <p:guideLst>
        <p:guide orient="horz" pos="9192"/>
        <p:guide pos="13104"/>
        <p:guide pos="8895"/>
        <p:guide pos="22791"/>
        <p:guide pos="9992"/>
        <p:guide pos="21645"/>
        <p:guide pos="31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88" y="-84"/>
      </p:cViewPr>
      <p:guideLst>
        <p:guide orient="horz" pos="2904"/>
        <p:guide pos="21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C7302FD-A64D-BFC3-593B-75FF3E72C9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35" tIns="46718" rIns="93435" bIns="46718" numCol="1" anchor="t" anchorCtr="0" compatLnSpc="1">
            <a:prstTxWarp prst="textNoShape">
              <a:avLst/>
            </a:prstTxWarp>
          </a:bodyPr>
          <a:lstStyle>
            <a:lvl1pPr defTabSz="935313" eaLnBrk="0" hangingPunct="0">
              <a:defRPr sz="11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FD870CC-1E47-567F-C08F-8B8E64D656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35" tIns="46718" rIns="93435" bIns="46718" numCol="1" anchor="t" anchorCtr="0" compatLnSpc="1">
            <a:prstTxWarp prst="textNoShape">
              <a:avLst/>
            </a:prstTxWarp>
          </a:bodyPr>
          <a:lstStyle>
            <a:lvl1pPr algn="r" defTabSz="935313" eaLnBrk="0" hangingPunct="0">
              <a:defRPr sz="11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0E3D3BE7-D934-1663-2AEC-27A52F41529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5538"/>
            <a:ext cx="29908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35" tIns="46718" rIns="93435" bIns="46718" numCol="1" anchor="b" anchorCtr="0" compatLnSpc="1">
            <a:prstTxWarp prst="textNoShape">
              <a:avLst/>
            </a:prstTxWarp>
          </a:bodyPr>
          <a:lstStyle>
            <a:lvl1pPr defTabSz="935313" eaLnBrk="0" hangingPunct="0">
              <a:defRPr sz="11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A5B3FC3-E43F-AE47-E3B0-1619571DD9E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45538"/>
            <a:ext cx="29876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35" tIns="46718" rIns="93435" bIns="46718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1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D3819D76-3B32-47C4-A721-3DF23EA7B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137049-F129-950F-5112-4D515F5FF3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27" tIns="46713" rIns="93427" bIns="46713" numCol="1" anchor="t" anchorCtr="0" compatLnSpc="1">
            <a:prstTxWarp prst="textNoShape">
              <a:avLst/>
            </a:prstTxWarp>
          </a:bodyPr>
          <a:lstStyle>
            <a:lvl1pPr defTabSz="935313" eaLnBrk="0" hangingPunct="0">
              <a:defRPr sz="1100" b="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48E211-75AA-4730-07F3-9EDC52059E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27" tIns="46713" rIns="93427" bIns="46713" numCol="1" anchor="t" anchorCtr="0" compatLnSpc="1">
            <a:prstTxWarp prst="textNoShape">
              <a:avLst/>
            </a:prstTxWarp>
          </a:bodyPr>
          <a:lstStyle>
            <a:lvl1pPr algn="r" defTabSz="935313" eaLnBrk="0" hangingPunct="0">
              <a:defRPr sz="1100" b="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8F6014-6E43-D4DC-2388-F9DA5EC9C3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4013" y="684213"/>
            <a:ext cx="6215062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BA8AE56-04D4-7A4E-5D12-0539CA206B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10075"/>
            <a:ext cx="50323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27" tIns="46713" rIns="93427" bIns="46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56A0097-768D-61C0-905A-784F49BC33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5538"/>
            <a:ext cx="29908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27" tIns="46713" rIns="93427" bIns="46713" numCol="1" anchor="b" anchorCtr="0" compatLnSpc="1">
            <a:prstTxWarp prst="textNoShape">
              <a:avLst/>
            </a:prstTxWarp>
          </a:bodyPr>
          <a:lstStyle>
            <a:lvl1pPr defTabSz="935313" eaLnBrk="0" hangingPunct="0">
              <a:defRPr sz="1100" b="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DBDB328-D012-63BA-F016-19DF0EC53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45538"/>
            <a:ext cx="29876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27" tIns="46713" rIns="93427" bIns="46713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100" b="0">
                <a:latin typeface="Times New Roman" panose="02020603050405020304" pitchFamily="18" charset="0"/>
              </a:defRPr>
            </a:lvl1pPr>
          </a:lstStyle>
          <a:p>
            <a:fld id="{4346A08C-5951-4440-9E18-E6D7874F47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592DB0EA-31EB-41DB-54E2-BFB7F847A3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B05516-B55C-4A18-AE09-3A5D534A765B}" type="slidenum">
              <a:rPr lang="en-US" altLang="en-US" sz="1100"/>
              <a:pPr>
                <a:spcBef>
                  <a:spcPct val="0"/>
                </a:spcBef>
              </a:pPr>
              <a:t>1</a:t>
            </a:fld>
            <a:endParaRPr lang="en-US" altLang="en-US" sz="11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6F1571-E882-46AB-F10F-002CC792B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C5378A6-1818-5F2C-541F-63828A967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7" y="8948341"/>
            <a:ext cx="43526075" cy="61729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9" y="16321490"/>
            <a:ext cx="35845751" cy="7362031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12EDB-00D8-053B-E09D-445F6A0582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8B5DC1-94A2-4AC1-A042-CD59B522F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D3B82B-E352-22FE-0264-627FD74CE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56E58-99F3-4C44-8B03-A5411781F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02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1F82E-1978-9AE2-94A6-AC0EE211C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AD9DF7-566D-EC41-6B41-F69736F4A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223042-686A-92CA-2A9E-4B358074E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957F9-5E7E-4DFF-BEAD-F87C76A0C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86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8" y="2560048"/>
            <a:ext cx="10880725" cy="230431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7" y="2560048"/>
            <a:ext cx="32492951" cy="230431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C314C8-7789-DC97-5859-9C549A4C9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12E1-09A9-537D-E368-AA8251066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83E78-1C4B-42CE-283D-26C7D79AB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2057E-4BB7-4824-9AAD-3DF5B2FBE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1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70B264-C40A-645D-F38B-9010CCE55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8D931A-B8DF-72DC-1C38-A269C6A1E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C090AB-5FB2-E541-B26E-8A9646E72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381C2-36FD-4EDA-90F8-AD12ED4EF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00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5" y="18509264"/>
            <a:ext cx="43526075" cy="572015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5" y="12208471"/>
            <a:ext cx="43526075" cy="63007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54F6E1-874F-E6C4-141F-CF646374D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7B02FE-A570-2BC1-7B40-D2EC22E58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8D942C-9C1B-ED35-B81F-57E809F9D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C7E52-6DE1-45AE-95A9-40AF8CDD3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14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6" y="8320486"/>
            <a:ext cx="21686837" cy="1728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4" y="8320486"/>
            <a:ext cx="21686839" cy="1728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FC4172-6EF1-9C66-0F8E-92AC14BA48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B32336-3752-5B64-808E-E7784852B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6DCB4-FE0A-9AF5-9F81-78C03DB2D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FF9F2-411A-46E3-A34F-20A5D9717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24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2" y="1152922"/>
            <a:ext cx="46085125" cy="480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9" y="6448030"/>
            <a:ext cx="22625051" cy="26864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9" y="9134476"/>
            <a:ext cx="22625051" cy="16595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6448030"/>
            <a:ext cx="22632988" cy="26864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9134476"/>
            <a:ext cx="22632988" cy="16595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F9DECC-32F3-C252-7D38-626CD528C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D0413C-0F93-4999-527E-1EE2A801F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079D6D-5C26-F74B-32F9-CB90E8EFA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37CDE-4F3C-4DE1-AAC4-62BDE3168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0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B07BBF-80BF-6ED6-155A-E1135F42B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082856-E6EA-6630-5361-C2D4EF8A1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D22DF5-8C79-E855-7542-8DC064515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B66F6-DAD6-4630-991B-00E4AF586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24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486636-3BA4-99A3-D4EB-8AC7F508E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3E76A9-82C4-ADE1-D469-1E49CD341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45AAF8-CF2D-8104-E4E0-047EE7F64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3DDF7-930A-4A1F-B8D6-6AB9F6EB3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82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1" y="1147371"/>
            <a:ext cx="16846551" cy="4879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147365"/>
            <a:ext cx="28625800" cy="245822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41" y="6027147"/>
            <a:ext cx="16846551" cy="197024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40CF78-2329-060D-E561-7E64843F3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9AC79-9E05-4A8E-0CA6-2CEA9C2AF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840F7D-0D01-A4AB-4FBE-9E962C313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BAEDD-6A06-4861-9026-E520546C5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77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9" y="20162248"/>
            <a:ext cx="30724475" cy="23808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9" y="2573935"/>
            <a:ext cx="30724475" cy="1728132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9" y="22543101"/>
            <a:ext cx="30724475" cy="337958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2CE74C-EC49-909E-AE06-274CF084F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4EB4D-4FC0-2C10-74E3-504EF95D4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906DF-C308-BBEF-56E7-4132335AE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85B8D-2E01-4171-9314-016C1DF45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89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16D941-03AD-5554-BAB8-C0AF94576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0167" y="2560043"/>
            <a:ext cx="435260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2049" tIns="221030" rIns="442049" bIns="221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F60BD6-DD16-DDA3-A0DF-FE1062C2D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7" y="8320486"/>
            <a:ext cx="43526075" cy="1728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2049" tIns="221030" rIns="442049" bIns="221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6EEEE2-D35B-0756-E167-E8B48F31DA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3" y="26243560"/>
            <a:ext cx="10668000" cy="191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2049" tIns="221030" rIns="442049" bIns="22103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800" b="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F7FD76-F61C-9B38-7179-CDA9747726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42" y="26243560"/>
            <a:ext cx="16214725" cy="191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2049" tIns="221030" rIns="442049" bIns="22103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6800" b="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EF09C2-9ECE-BD81-977F-078DA45FEF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9" y="26243560"/>
            <a:ext cx="10668000" cy="191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2049" tIns="221030" rIns="442049" bIns="22103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6800" b="0">
                <a:latin typeface="Times New Roman" panose="02020603050405020304" pitchFamily="18" charset="0"/>
              </a:defRPr>
            </a:lvl1pPr>
          </a:lstStyle>
          <a:p>
            <a:fld id="{037DDA32-AB42-4E3C-BCE7-756200890F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22665" rtl="0" eaLnBrk="0" fontAlgn="base" hangingPunct="0">
        <a:spcBef>
          <a:spcPct val="0"/>
        </a:spcBef>
        <a:spcAft>
          <a:spcPct val="0"/>
        </a:spcAft>
        <a:defRPr sz="20999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4422665" rtl="0" eaLnBrk="0" fontAlgn="base" hangingPunct="0">
        <a:spcBef>
          <a:spcPct val="0"/>
        </a:spcBef>
        <a:spcAft>
          <a:spcPct val="0"/>
        </a:spcAft>
        <a:defRPr sz="20999">
          <a:solidFill>
            <a:schemeClr val="tx2"/>
          </a:solidFill>
          <a:latin typeface="Times New Roman" pitchFamily="1" charset="0"/>
          <a:ea typeface="ＭＳ Ｐゴシック" charset="0"/>
          <a:cs typeface="ＭＳ Ｐゴシック" charset="0"/>
        </a:defRPr>
      </a:lvl2pPr>
      <a:lvl3pPr algn="ctr" defTabSz="4422665" rtl="0" eaLnBrk="0" fontAlgn="base" hangingPunct="0">
        <a:spcBef>
          <a:spcPct val="0"/>
        </a:spcBef>
        <a:spcAft>
          <a:spcPct val="0"/>
        </a:spcAft>
        <a:defRPr sz="20999">
          <a:solidFill>
            <a:schemeClr val="tx2"/>
          </a:solidFill>
          <a:latin typeface="Times New Roman" pitchFamily="1" charset="0"/>
          <a:ea typeface="ＭＳ Ｐゴシック" charset="0"/>
          <a:cs typeface="ＭＳ Ｐゴシック" charset="0"/>
        </a:defRPr>
      </a:lvl3pPr>
      <a:lvl4pPr algn="ctr" defTabSz="4422665" rtl="0" eaLnBrk="0" fontAlgn="base" hangingPunct="0">
        <a:spcBef>
          <a:spcPct val="0"/>
        </a:spcBef>
        <a:spcAft>
          <a:spcPct val="0"/>
        </a:spcAft>
        <a:defRPr sz="20999">
          <a:solidFill>
            <a:schemeClr val="tx2"/>
          </a:solidFill>
          <a:latin typeface="Times New Roman" pitchFamily="1" charset="0"/>
          <a:ea typeface="ＭＳ Ｐゴシック" charset="0"/>
          <a:cs typeface="ＭＳ Ｐゴシック" charset="0"/>
        </a:defRPr>
      </a:lvl4pPr>
      <a:lvl5pPr algn="ctr" defTabSz="4422665" rtl="0" eaLnBrk="0" fontAlgn="base" hangingPunct="0">
        <a:spcBef>
          <a:spcPct val="0"/>
        </a:spcBef>
        <a:spcAft>
          <a:spcPct val="0"/>
        </a:spcAft>
        <a:defRPr sz="20999">
          <a:solidFill>
            <a:schemeClr val="tx2"/>
          </a:solidFill>
          <a:latin typeface="Times New Roman" pitchFamily="1" charset="0"/>
          <a:ea typeface="ＭＳ Ｐゴシック" charset="0"/>
          <a:cs typeface="ＭＳ Ｐゴシック" charset="0"/>
        </a:defRPr>
      </a:lvl5pPr>
      <a:lvl6pPr marL="457189" algn="ctr" defTabSz="4422665" rtl="0" eaLnBrk="0" fontAlgn="base" hangingPunct="0">
        <a:spcBef>
          <a:spcPct val="0"/>
        </a:spcBef>
        <a:spcAft>
          <a:spcPct val="0"/>
        </a:spcAft>
        <a:defRPr sz="20999">
          <a:solidFill>
            <a:schemeClr val="tx2"/>
          </a:solidFill>
          <a:latin typeface="Times New Roman" pitchFamily="1" charset="0"/>
        </a:defRPr>
      </a:lvl6pPr>
      <a:lvl7pPr marL="914378" algn="ctr" defTabSz="4422665" rtl="0" eaLnBrk="0" fontAlgn="base" hangingPunct="0">
        <a:spcBef>
          <a:spcPct val="0"/>
        </a:spcBef>
        <a:spcAft>
          <a:spcPct val="0"/>
        </a:spcAft>
        <a:defRPr sz="20999">
          <a:solidFill>
            <a:schemeClr val="tx2"/>
          </a:solidFill>
          <a:latin typeface="Times New Roman" pitchFamily="1" charset="0"/>
        </a:defRPr>
      </a:lvl7pPr>
      <a:lvl8pPr marL="1371566" algn="ctr" defTabSz="4422665" rtl="0" eaLnBrk="0" fontAlgn="base" hangingPunct="0">
        <a:spcBef>
          <a:spcPct val="0"/>
        </a:spcBef>
        <a:spcAft>
          <a:spcPct val="0"/>
        </a:spcAft>
        <a:defRPr sz="20999">
          <a:solidFill>
            <a:schemeClr val="tx2"/>
          </a:solidFill>
          <a:latin typeface="Times New Roman" pitchFamily="1" charset="0"/>
        </a:defRPr>
      </a:lvl8pPr>
      <a:lvl9pPr marL="1828754" algn="ctr" defTabSz="4422665" rtl="0" eaLnBrk="0" fontAlgn="base" hangingPunct="0">
        <a:spcBef>
          <a:spcPct val="0"/>
        </a:spcBef>
        <a:spcAft>
          <a:spcPct val="0"/>
        </a:spcAft>
        <a:defRPr sz="20999">
          <a:solidFill>
            <a:schemeClr val="tx2"/>
          </a:solidFill>
          <a:latin typeface="Times New Roman" pitchFamily="1" charset="0"/>
        </a:defRPr>
      </a:lvl9pPr>
    </p:titleStyle>
    <p:bodyStyle>
      <a:lvl1pPr marL="1652547" indent="-1652547" algn="l" defTabSz="4422665" rtl="0" eaLnBrk="0" fontAlgn="base" hangingPunct="0">
        <a:spcBef>
          <a:spcPct val="20000"/>
        </a:spcBef>
        <a:spcAft>
          <a:spcPct val="0"/>
        </a:spcAft>
        <a:buChar char="•"/>
        <a:defRPr sz="15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589248" indent="-1377916" algn="l" defTabSz="4422665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ＭＳ Ｐゴシック" charset="0"/>
        </a:defRPr>
      </a:lvl2pPr>
      <a:lvl3pPr marL="5524362" indent="-1101698" algn="l" defTabSz="4422665" rtl="0" eaLnBrk="0" fontAlgn="base" hangingPunct="0">
        <a:spcBef>
          <a:spcPct val="20000"/>
        </a:spcBef>
        <a:spcAft>
          <a:spcPct val="0"/>
        </a:spcAft>
        <a:buChar char="•"/>
        <a:defRPr sz="11600">
          <a:solidFill>
            <a:schemeClr val="tx1"/>
          </a:solidFill>
          <a:latin typeface="+mn-lt"/>
          <a:ea typeface="ＭＳ Ｐゴシック" charset="0"/>
        </a:defRPr>
      </a:lvl3pPr>
      <a:lvl4pPr marL="7745219" indent="-1119160" algn="l" defTabSz="4422665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  <a:ea typeface="ＭＳ Ｐゴシック" charset="0"/>
        </a:defRPr>
      </a:lvl4pPr>
      <a:lvl5pPr marL="9939089" indent="-1092173" algn="l" defTabSz="4422665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  <a:ea typeface="ＭＳ Ｐゴシック" charset="0"/>
        </a:defRPr>
      </a:lvl5pPr>
      <a:lvl6pPr marL="10396278" indent="-1092173" algn="l" defTabSz="4422665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853467" indent="-1092173" algn="l" defTabSz="4422665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310656" indent="-1092173" algn="l" defTabSz="4422665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767844" indent="-1092173" algn="l" defTabSz="4422665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5" descr="Pancreas Volume v2.tif">
            <a:extLst>
              <a:ext uri="{FF2B5EF4-FFF2-40B4-BE49-F238E27FC236}">
                <a16:creationId xmlns:a16="http://schemas.microsoft.com/office/drawing/2014/main" id="{F26E18D0-A638-D188-6892-C4689093E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589" y="7837494"/>
            <a:ext cx="15970250" cy="89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46">
            <a:extLst>
              <a:ext uri="{FF2B5EF4-FFF2-40B4-BE49-F238E27FC236}">
                <a16:creationId xmlns:a16="http://schemas.microsoft.com/office/drawing/2014/main" id="{25EF4FA7-A93E-89D7-F8AE-EFAF9B8AC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613153"/>
            <a:ext cx="49104550" cy="347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07" tIns="58601" rIns="117207" bIns="58601">
            <a:spAutoFit/>
          </a:bodyPr>
          <a:lstStyle>
            <a:lvl1pPr defTabSz="1176338"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176338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176338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176338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176338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176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176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176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176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FontTx/>
              <a:buNone/>
            </a:pPr>
            <a:r>
              <a:rPr lang="en-US" altLang="en-US" sz="7800" dirty="0">
                <a:latin typeface="Arial" panose="020B0604020202020204" pitchFamily="34" charset="0"/>
              </a:rPr>
              <a:t>    A non-invasive method of quantifying pancreatic volume in murine models using micro-MRI</a:t>
            </a:r>
          </a:p>
          <a:p>
            <a:pPr algn="ctr">
              <a:spcBef>
                <a:spcPct val="25000"/>
              </a:spcBef>
              <a:buFontTx/>
              <a:buNone/>
            </a:pPr>
            <a:r>
              <a:rPr lang="en-US" altLang="en-US" sz="5600" b="0" u="sng" dirty="0">
                <a:latin typeface="Arial" panose="020B0604020202020204" pitchFamily="34" charset="0"/>
                <a:cs typeface="Arial" panose="020B0604020202020204" pitchFamily="34" charset="0"/>
              </a:rPr>
              <a:t>[Author names, if relevant]</a:t>
            </a:r>
            <a:r>
              <a:rPr lang="en-US" altLang="en-US" sz="5600" b="0" dirty="0">
                <a:latin typeface="Arial" panose="020B0604020202020204" pitchFamily="34" charset="0"/>
                <a:cs typeface="Arial" panose="020B0604020202020204" pitchFamily="34" charset="0"/>
              </a:rPr>
              <a:t>, Sohail Z. Husain</a:t>
            </a:r>
            <a:r>
              <a:rPr lang="en-US" altLang="en-US" sz="56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5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25000"/>
              </a:spcBef>
              <a:buFontTx/>
              <a:buNone/>
            </a:pPr>
            <a:r>
              <a:rPr lang="en-US" altLang="en-US" sz="5600" b="0" i="1" dirty="0">
                <a:latin typeface="Arial" panose="020B0604020202020204" pitchFamily="34" charset="0"/>
                <a:cs typeface="Arial" panose="020B0604020202020204" pitchFamily="34" charset="0"/>
              </a:rPr>
              <a:t>Departments of Pediatrics</a:t>
            </a:r>
            <a:r>
              <a:rPr lang="en-US" altLang="en-US" sz="5600" b="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5600" b="0" i="1" dirty="0">
                <a:latin typeface="Arial" panose="020B0604020202020204" pitchFamily="34" charset="0"/>
                <a:cs typeface="Arial" panose="020B0604020202020204" pitchFamily="34" charset="0"/>
              </a:rPr>
              <a:t> [institution, if relevant]</a:t>
            </a:r>
            <a:r>
              <a:rPr lang="en-US" altLang="ja-JP" sz="5600" b="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5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Text Box 148">
            <a:extLst>
              <a:ext uri="{FF2B5EF4-FFF2-40B4-BE49-F238E27FC236}">
                <a16:creationId xmlns:a16="http://schemas.microsoft.com/office/drawing/2014/main" id="{E9F52599-476C-8D0D-E567-BB114A4F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6438" y="8064501"/>
            <a:ext cx="833606" cy="210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2740" tIns="206367" rIns="412740" bIns="206367">
            <a:spAutoFit/>
          </a:bodyPr>
          <a:lstStyle>
            <a:lvl1pPr defTabSz="4130675"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130675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130675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130675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130675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130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130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130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130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1000" b="0">
              <a:latin typeface="Arial" panose="020B0604020202020204" pitchFamily="34" charset="0"/>
            </a:endParaRPr>
          </a:p>
        </p:txBody>
      </p:sp>
      <p:sp>
        <p:nvSpPr>
          <p:cNvPr id="2053" name="Text Box 276">
            <a:extLst>
              <a:ext uri="{FF2B5EF4-FFF2-40B4-BE49-F238E27FC236}">
                <a16:creationId xmlns:a16="http://schemas.microsoft.com/office/drawing/2014/main" id="{F0E5437D-2246-C52A-93E7-6B30001FE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7700625"/>
            <a:ext cx="12796838" cy="915988"/>
          </a:xfrm>
          <a:prstGeom prst="rect">
            <a:avLst/>
          </a:prstGeom>
          <a:solidFill>
            <a:srgbClr val="3333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175209" tIns="87604" rIns="175209" bIns="87604">
            <a:spAutoFit/>
          </a:bodyPr>
          <a:lstStyle>
            <a:lvl1pPr defTabSz="1752600"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75260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752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752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752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  <a:latin typeface="Arial" panose="020B0604020202020204" pitchFamily="34" charset="0"/>
              </a:rPr>
              <a:t>AIMS</a:t>
            </a:r>
          </a:p>
        </p:txBody>
      </p:sp>
      <p:sp>
        <p:nvSpPr>
          <p:cNvPr id="2054" name="Text Box 483">
            <a:extLst>
              <a:ext uri="{FF2B5EF4-FFF2-40B4-BE49-F238E27FC236}">
                <a16:creationId xmlns:a16="http://schemas.microsoft.com/office/drawing/2014/main" id="{2165B3FF-E067-2D4A-51A1-357E106C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702" y="7251705"/>
            <a:ext cx="37399912" cy="854027"/>
          </a:xfrm>
          <a:prstGeom prst="rect">
            <a:avLst/>
          </a:prstGeom>
          <a:solidFill>
            <a:srgbClr val="3333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175209" tIns="87604" rIns="175209" bIns="87604">
            <a:spAutoFit/>
          </a:bodyPr>
          <a:lstStyle>
            <a:lvl1pPr defTabSz="1752600"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75260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752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752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752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Arial" panose="020B0604020202020204" pitchFamily="34" charset="0"/>
              </a:rPr>
              <a:t>RESULTS</a:t>
            </a:r>
            <a:endParaRPr lang="en-US" altLang="en-US" sz="4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TextBox 1">
            <a:extLst>
              <a:ext uri="{FF2B5EF4-FFF2-40B4-BE49-F238E27FC236}">
                <a16:creationId xmlns:a16="http://schemas.microsoft.com/office/drawing/2014/main" id="{7354F78E-3F34-38E6-2596-7C8BBCB2C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99413"/>
            <a:ext cx="12833351" cy="907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571500" indent="-57150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800">
                <a:latin typeface="Arial" panose="020B0604020202020204" pitchFamily="34" charset="0"/>
              </a:rPr>
              <a:t>Pancreatic volume is currently assessed by euthanizing a large cohort of animals at varying time points.</a:t>
            </a:r>
          </a:p>
          <a:p>
            <a:pPr eaLnBrk="1" hangingPunct="1">
              <a:spcBef>
                <a:spcPct val="0"/>
              </a:spcBef>
            </a:pPr>
            <a:endParaRPr lang="en-US" altLang="en-US" sz="48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4800">
                <a:latin typeface="Arial" panose="020B0604020202020204" pitchFamily="34" charset="0"/>
              </a:rPr>
              <a:t>Although MRI is frequently used in the clinical setting, it has </a:t>
            </a:r>
            <a:r>
              <a:rPr lang="en-US" altLang="en-US" sz="5400" i="1" u="sng">
                <a:latin typeface="Arial" panose="020B0604020202020204" pitchFamily="34" charset="0"/>
              </a:rPr>
              <a:t>not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en-US" altLang="en-US" sz="4800">
                <a:latin typeface="Arial" panose="020B0604020202020204" pitchFamily="34" charset="0"/>
              </a:rPr>
              <a:t>been routinely used in animal models of disease. 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48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4800">
                <a:latin typeface="Arial" panose="020B0604020202020204" pitchFamily="34" charset="0"/>
              </a:rPr>
              <a:t>Importantly, </a:t>
            </a:r>
            <a:r>
              <a:rPr lang="en-US" altLang="en-US" sz="5400" i="1" u="sng">
                <a:latin typeface="Arial" panose="020B0604020202020204" pitchFamily="34" charset="0"/>
              </a:rPr>
              <a:t>no</a:t>
            </a:r>
            <a:r>
              <a:rPr lang="en-US" altLang="en-US" sz="5400">
                <a:latin typeface="Arial" panose="020B0604020202020204" pitchFamily="34" charset="0"/>
              </a:rPr>
              <a:t> </a:t>
            </a:r>
            <a:r>
              <a:rPr lang="en-US" altLang="en-US" sz="4800">
                <a:latin typeface="Arial" panose="020B0604020202020204" pitchFamily="34" charset="0"/>
              </a:rPr>
              <a:t>studies have used MRI imaging to assess pancreas volume in rodents.</a:t>
            </a: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BD0A441-FB89-BF76-127D-0F909EFCC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5202" y="18630900"/>
            <a:ext cx="21391562" cy="40011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" name="TextBox 3">
            <a:extLst>
              <a:ext uri="{FF2B5EF4-FFF2-40B4-BE49-F238E27FC236}">
                <a16:creationId xmlns:a16="http://schemas.microsoft.com/office/drawing/2014/main" id="{AEC17B4D-8D31-B2D2-94AF-C589A796B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8015" y="1997392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59" name="TextBox 4">
            <a:extLst>
              <a:ext uri="{FF2B5EF4-FFF2-40B4-BE49-F238E27FC236}">
                <a16:creationId xmlns:a16="http://schemas.microsoft.com/office/drawing/2014/main" id="{BF080B73-5361-57D3-5DC1-5D4413E44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0090" y="2464276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60" name="TextBox 5">
            <a:extLst>
              <a:ext uri="{FF2B5EF4-FFF2-40B4-BE49-F238E27FC236}">
                <a16:creationId xmlns:a16="http://schemas.microsoft.com/office/drawing/2014/main" id="{9CD8540B-18B7-EC2B-C5B9-17F30D274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8853" y="26538238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061" name="Text Box 162">
            <a:extLst>
              <a:ext uri="{FF2B5EF4-FFF2-40B4-BE49-F238E27FC236}">
                <a16:creationId xmlns:a16="http://schemas.microsoft.com/office/drawing/2014/main" id="{F2624F40-3370-A8D4-29CF-4830FCD9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4" y="7251700"/>
            <a:ext cx="12804775" cy="915988"/>
          </a:xfrm>
          <a:prstGeom prst="rect">
            <a:avLst/>
          </a:prstGeom>
          <a:solidFill>
            <a:srgbClr val="3333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175209" tIns="87604" rIns="175209" bIns="87604">
            <a:spAutoFit/>
          </a:bodyPr>
          <a:lstStyle>
            <a:lvl1pPr defTabSz="1752600"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75260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752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752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752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  <a:latin typeface="Arial" panose="020B0604020202020204" pitchFamily="34" charset="0"/>
              </a:rPr>
              <a:t>BACKGROUND</a:t>
            </a:r>
            <a:endParaRPr lang="en-US" altLang="en-US" sz="4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TextBox 7">
            <a:extLst>
              <a:ext uri="{FF2B5EF4-FFF2-40B4-BE49-F238E27FC236}">
                <a16:creationId xmlns:a16="http://schemas.microsoft.com/office/drawing/2014/main" id="{B66975C1-07FB-7F06-96F4-540ACD7214E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3806489" y="22896514"/>
            <a:ext cx="2141378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Figure 2. Gross and cross-sectional MRI images of the mouse pancreas</a:t>
            </a:r>
            <a:r>
              <a:rPr lang="en-US" altLang="en-US" sz="4400" b="0">
                <a:latin typeface="Arial" panose="020B0604020202020204" pitchFamily="34" charset="0"/>
              </a:rPr>
              <a:t>.  (A) Duodenum, pancreas, and spleen (from left to right) from a mouse. (B-C) Method for generating a 3D reconstruction of the pancreas. (B) The pancreas is traced in each axial section, then cross-checked for accuracy using both (C) sagittal and (D) coronal planes. (E) A 3D reconstruction of the pancreas (in blue) and kidney (in yellow) are generated using these tracings.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latin typeface="Arial" panose="020B0604020202020204" pitchFamily="34" charset="0"/>
            </a:endParaRPr>
          </a:p>
        </p:txBody>
      </p:sp>
      <p:sp>
        <p:nvSpPr>
          <p:cNvPr id="2063" name="TextBox 11">
            <a:extLst>
              <a:ext uri="{FF2B5EF4-FFF2-40B4-BE49-F238E27FC236}">
                <a16:creationId xmlns:a16="http://schemas.microsoft.com/office/drawing/2014/main" id="{5B304C4B-2821-1BF1-EAE9-E8B8E57E2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7489" y="16660815"/>
            <a:ext cx="146240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Figure 4. Micro-MRI can reliably measure increases in pancreas volume with increasing age. </a:t>
            </a:r>
            <a:r>
              <a:rPr lang="en-US" altLang="en-US" sz="4400" b="0">
                <a:latin typeface="Arial" panose="020B0604020202020204" pitchFamily="34" charset="0"/>
              </a:rPr>
              <a:t>*, p&lt;0.05 as analyzed using a one way ANOVA. (n=3 per group)  </a:t>
            </a:r>
          </a:p>
        </p:txBody>
      </p:sp>
      <p:sp>
        <p:nvSpPr>
          <p:cNvPr id="2064" name="Rectangle 2">
            <a:extLst>
              <a:ext uri="{FF2B5EF4-FFF2-40B4-BE49-F238E27FC236}">
                <a16:creationId xmlns:a16="http://schemas.microsoft.com/office/drawing/2014/main" id="{B785EC8A-54B8-04C4-3877-001C38E0A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8544" y="9879013"/>
            <a:ext cx="21542375" cy="40011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6" name="Picture 79">
            <a:extLst>
              <a:ext uri="{FF2B5EF4-FFF2-40B4-BE49-F238E27FC236}">
                <a16:creationId xmlns:a16="http://schemas.microsoft.com/office/drawing/2014/main" id="{A0B061C6-11C9-ED3A-E6BC-C4DBAA0E3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60814" y="9988551"/>
            <a:ext cx="574675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77" name="Picture 3">
            <a:extLst>
              <a:ext uri="{FF2B5EF4-FFF2-40B4-BE49-F238E27FC236}">
                <a16:creationId xmlns:a16="http://schemas.microsoft.com/office/drawing/2014/main" id="{8DCE57BC-F330-BE8B-5962-023E18AF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92282" y="10537831"/>
            <a:ext cx="2389187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67" name="TextBox 5">
            <a:extLst>
              <a:ext uri="{FF2B5EF4-FFF2-40B4-BE49-F238E27FC236}">
                <a16:creationId xmlns:a16="http://schemas.microsoft.com/office/drawing/2014/main" id="{CC906D3C-8314-88E6-1E28-1D411D5E2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3" y="10488614"/>
            <a:ext cx="647934" cy="8617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2068" name="Group 4">
            <a:extLst>
              <a:ext uri="{FF2B5EF4-FFF2-40B4-BE49-F238E27FC236}">
                <a16:creationId xmlns:a16="http://schemas.microsoft.com/office/drawing/2014/main" id="{9A553DE0-1202-07B4-050A-C08A7E787B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360902" y="10420356"/>
            <a:ext cx="5618162" cy="4297363"/>
            <a:chOff x="16779667" y="5594045"/>
            <a:chExt cx="5326727" cy="4076040"/>
          </a:xfrm>
        </p:grpSpPr>
        <p:pic>
          <p:nvPicPr>
            <p:cNvPr id="2130" name="Picture 59">
              <a:extLst>
                <a:ext uri="{FF2B5EF4-FFF2-40B4-BE49-F238E27FC236}">
                  <a16:creationId xmlns:a16="http://schemas.microsoft.com/office/drawing/2014/main" id="{981F9150-6051-A0C7-5BEA-D2F135487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779667" y="5672344"/>
              <a:ext cx="5326727" cy="3997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20" name="TextBox 5">
              <a:extLst>
                <a:ext uri="{FF2B5EF4-FFF2-40B4-BE49-F238E27FC236}">
                  <a16:creationId xmlns:a16="http://schemas.microsoft.com/office/drawing/2014/main" id="{1EEC2F4F-9161-8078-0C37-59F34C3B9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4228" y="5594045"/>
              <a:ext cx="614323" cy="817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1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000"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069" name="TextBox 7">
            <a:extLst>
              <a:ext uri="{FF2B5EF4-FFF2-40B4-BE49-F238E27FC236}">
                <a16:creationId xmlns:a16="http://schemas.microsoft.com/office/drawing/2014/main" id="{629BFCF8-2F75-EE6C-7DAA-37DC78079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8094" y="15330488"/>
            <a:ext cx="211931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Figure 1. Preparation of the pancreas for </a:t>
            </a:r>
            <a:r>
              <a:rPr lang="en-US" altLang="en-US" sz="4800" i="1">
                <a:latin typeface="Arial" panose="020B0604020202020204" pitchFamily="34" charset="0"/>
              </a:rPr>
              <a:t>in situ </a:t>
            </a:r>
            <a:r>
              <a:rPr lang="en-US" altLang="en-US" sz="4800">
                <a:latin typeface="Arial" panose="020B0604020202020204" pitchFamily="34" charset="0"/>
              </a:rPr>
              <a:t>MRI</a:t>
            </a:r>
            <a:r>
              <a:rPr lang="en-US" altLang="en-US" sz="4400" b="0">
                <a:latin typeface="Arial" panose="020B0604020202020204" pitchFamily="34" charset="0"/>
              </a:rPr>
              <a:t>. (A) The peritoneal layer is removed to expose the abdomen and (B) the fixed animal is placed in a conical tube which is inserted in a (C) Bruker 7-tesla micro-MRI. (D) Cross-sectional images are processed in three standard planes.</a:t>
            </a:r>
          </a:p>
        </p:txBody>
      </p:sp>
      <p:pic>
        <p:nvPicPr>
          <p:cNvPr id="2070" name="Content Placeholder 8">
            <a:extLst>
              <a:ext uri="{FF2B5EF4-FFF2-40B4-BE49-F238E27FC236}">
                <a16:creationId xmlns:a16="http://schemas.microsoft.com/office/drawing/2014/main" id="{D57B4ED2-FC0D-A9C7-4391-5EF4DFD2A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077" y="10398131"/>
            <a:ext cx="57277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1" name="Group 4">
            <a:extLst>
              <a:ext uri="{FF2B5EF4-FFF2-40B4-BE49-F238E27FC236}">
                <a16:creationId xmlns:a16="http://schemas.microsoft.com/office/drawing/2014/main" id="{A1C8397D-4118-F841-CC73-62CB23F50C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98557" y="18967456"/>
            <a:ext cx="4206875" cy="3471863"/>
            <a:chOff x="13754100" y="14541500"/>
            <a:chExt cx="4430713" cy="4464050"/>
          </a:xfrm>
        </p:grpSpPr>
        <p:pic>
          <p:nvPicPr>
            <p:cNvPr id="2" name="Picture 65">
              <a:extLst>
                <a:ext uri="{FF2B5EF4-FFF2-40B4-BE49-F238E27FC236}">
                  <a16:creationId xmlns:a16="http://schemas.microsoft.com/office/drawing/2014/main" id="{F0F7EAED-67E3-A085-16E3-3EA72F88B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754100" y="14594571"/>
              <a:ext cx="4430713" cy="4410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18" name="TextBox 5">
              <a:extLst>
                <a:ext uri="{FF2B5EF4-FFF2-40B4-BE49-F238E27FC236}">
                  <a16:creationId xmlns:a16="http://schemas.microsoft.com/office/drawing/2014/main" id="{C1DB1442-91CD-A78D-D4FF-E4C32898D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03313" y="14541500"/>
              <a:ext cx="623319" cy="989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1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>
                  <a:latin typeface="Arial" panose="020B0604020202020204" pitchFamily="34" charset="0"/>
                </a:rPr>
                <a:t>A</a:t>
              </a:r>
              <a:endParaRPr lang="en-US" altLang="en-US" sz="5000">
                <a:latin typeface="Arial" panose="020B0604020202020204" pitchFamily="34" charset="0"/>
              </a:endParaRPr>
            </a:p>
          </p:txBody>
        </p:sp>
      </p:grpSp>
      <p:sp>
        <p:nvSpPr>
          <p:cNvPr id="2072" name="TextBox 1">
            <a:extLst>
              <a:ext uri="{FF2B5EF4-FFF2-40B4-BE49-F238E27FC236}">
                <a16:creationId xmlns:a16="http://schemas.microsoft.com/office/drawing/2014/main" id="{16761FD2-C20E-9787-EBAC-B568805664F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998074" y="12531622"/>
            <a:ext cx="4288353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Exposed abdomen</a:t>
            </a:r>
          </a:p>
        </p:txBody>
      </p:sp>
      <p:sp>
        <p:nvSpPr>
          <p:cNvPr id="2073" name="Left Brace 2">
            <a:extLst>
              <a:ext uri="{FF2B5EF4-FFF2-40B4-BE49-F238E27FC236}">
                <a16:creationId xmlns:a16="http://schemas.microsoft.com/office/drawing/2014/main" id="{F3B13B5D-1B6C-E5A5-C434-9D80AA545665}"/>
              </a:ext>
            </a:extLst>
          </p:cNvPr>
          <p:cNvSpPr>
            <a:spLocks/>
          </p:cNvSpPr>
          <p:nvPr/>
        </p:nvSpPr>
        <p:spPr bwMode="auto">
          <a:xfrm>
            <a:off x="14674851" y="11909431"/>
            <a:ext cx="518818" cy="419457"/>
          </a:xfrm>
          <a:prstGeom prst="leftBrace">
            <a:avLst>
              <a:gd name="adj1" fmla="val 8342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4" name="TextBox 5">
            <a:extLst>
              <a:ext uri="{FF2B5EF4-FFF2-40B4-BE49-F238E27FC236}">
                <a16:creationId xmlns:a16="http://schemas.microsoft.com/office/drawing/2014/main" id="{8886A8D4-3580-B62B-D12D-1F331EF5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0076" y="10350503"/>
            <a:ext cx="647934" cy="861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075" name="TextBox 5">
            <a:extLst>
              <a:ext uri="{FF2B5EF4-FFF2-40B4-BE49-F238E27FC236}">
                <a16:creationId xmlns:a16="http://schemas.microsoft.com/office/drawing/2014/main" id="{1E7D0EBC-9ECB-9C6E-C65C-25CED0F1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0814" y="10310813"/>
            <a:ext cx="647934" cy="861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latin typeface="Arial" panose="020B0604020202020204" pitchFamily="34" charset="0"/>
              </a:rPr>
              <a:t>D</a:t>
            </a:r>
          </a:p>
        </p:txBody>
      </p:sp>
      <p:pic>
        <p:nvPicPr>
          <p:cNvPr id="2091" name="Picture 68">
            <a:extLst>
              <a:ext uri="{FF2B5EF4-FFF2-40B4-BE49-F238E27FC236}">
                <a16:creationId xmlns:a16="http://schemas.microsoft.com/office/drawing/2014/main" id="{C8CE1FBC-2090-5CF9-01B0-FC86D4DB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33379" t="21037" b="6923"/>
          <a:stretch>
            <a:fillRect/>
          </a:stretch>
        </p:blipFill>
        <p:spPr bwMode="auto">
          <a:xfrm>
            <a:off x="30237119" y="18692814"/>
            <a:ext cx="4926013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8CBECFDB-E3B4-D391-FB9B-338201514D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r="15921"/>
          <a:stretch>
            <a:fillRect/>
          </a:stretch>
        </p:blipFill>
        <p:spPr bwMode="auto">
          <a:xfrm>
            <a:off x="17910177" y="18967450"/>
            <a:ext cx="40370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6">
            <a:extLst>
              <a:ext uri="{FF2B5EF4-FFF2-40B4-BE49-F238E27FC236}">
                <a16:creationId xmlns:a16="http://schemas.microsoft.com/office/drawing/2014/main" id="{EDBE6E8D-0AB8-4398-925C-216028DF2B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5661" b="21011"/>
          <a:stretch>
            <a:fillRect/>
          </a:stretch>
        </p:blipFill>
        <p:spPr bwMode="auto">
          <a:xfrm>
            <a:off x="22124988" y="18967450"/>
            <a:ext cx="3409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7">
            <a:extLst>
              <a:ext uri="{FF2B5EF4-FFF2-40B4-BE49-F238E27FC236}">
                <a16:creationId xmlns:a16="http://schemas.microsoft.com/office/drawing/2014/main" id="{C0A3EA61-C96D-363A-8CC8-E238668E27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t="-1118" r="14688" b="5827"/>
          <a:stretch>
            <a:fillRect/>
          </a:stretch>
        </p:blipFill>
        <p:spPr bwMode="auto">
          <a:xfrm>
            <a:off x="25706394" y="18967450"/>
            <a:ext cx="44053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0" name="TextBox 8">
            <a:extLst>
              <a:ext uri="{FF2B5EF4-FFF2-40B4-BE49-F238E27FC236}">
                <a16:creationId xmlns:a16="http://schemas.microsoft.com/office/drawing/2014/main" id="{D7A2B108-DBAB-B595-3D1C-9825F101D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3366" y="18967454"/>
            <a:ext cx="5918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081" name="TextBox 9">
            <a:extLst>
              <a:ext uri="{FF2B5EF4-FFF2-40B4-BE49-F238E27FC236}">
                <a16:creationId xmlns:a16="http://schemas.microsoft.com/office/drawing/2014/main" id="{BFF4316D-3648-E9CF-E2C0-EECD2522E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4991" y="18967454"/>
            <a:ext cx="5918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082" name="TextBox 10">
            <a:extLst>
              <a:ext uri="{FF2B5EF4-FFF2-40B4-BE49-F238E27FC236}">
                <a16:creationId xmlns:a16="http://schemas.microsoft.com/office/drawing/2014/main" id="{57E9DC5C-612D-80BD-3726-70F9AC0C1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6542" y="18908719"/>
            <a:ext cx="5918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083" name="TextBox 11">
            <a:extLst>
              <a:ext uri="{FF2B5EF4-FFF2-40B4-BE49-F238E27FC236}">
                <a16:creationId xmlns:a16="http://schemas.microsoft.com/office/drawing/2014/main" id="{F6BE1EB9-A42D-349C-67C8-DCD475D31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1413" y="18967452"/>
            <a:ext cx="526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</a:p>
        </p:txBody>
      </p:sp>
      <p:cxnSp>
        <p:nvCxnSpPr>
          <p:cNvPr id="2084" name="Straight Connector 14">
            <a:extLst>
              <a:ext uri="{FF2B5EF4-FFF2-40B4-BE49-F238E27FC236}">
                <a16:creationId xmlns:a16="http://schemas.microsoft.com/office/drawing/2014/main" id="{D36AE87B-16EF-1F4E-6FC3-438A141460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172156" y="20548600"/>
            <a:ext cx="2554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5" name="Straight Connector 81">
            <a:extLst>
              <a:ext uri="{FF2B5EF4-FFF2-40B4-BE49-F238E27FC236}">
                <a16:creationId xmlns:a16="http://schemas.microsoft.com/office/drawing/2014/main" id="{37EB931B-4DE1-FA88-E602-84A48CC88F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324556" y="20701000"/>
            <a:ext cx="2554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6" name="Straight Connector 82">
            <a:extLst>
              <a:ext uri="{FF2B5EF4-FFF2-40B4-BE49-F238E27FC236}">
                <a16:creationId xmlns:a16="http://schemas.microsoft.com/office/drawing/2014/main" id="{3AD5D29F-2DCF-C5CA-BE1F-8871E2B698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515057" y="20853400"/>
            <a:ext cx="24161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7" name="Straight Connector 20">
            <a:extLst>
              <a:ext uri="{FF2B5EF4-FFF2-40B4-BE49-F238E27FC236}">
                <a16:creationId xmlns:a16="http://schemas.microsoft.com/office/drawing/2014/main" id="{BDA23C69-E4A5-0328-30F1-64792F9752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469351" y="22871113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088" name="TextBox 21">
            <a:extLst>
              <a:ext uri="{FF2B5EF4-FFF2-40B4-BE49-F238E27FC236}">
                <a16:creationId xmlns:a16="http://schemas.microsoft.com/office/drawing/2014/main" id="{ECBE057C-8C77-A371-F30C-5EF01FCC89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7492803" y="21586540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AXIAL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B2B8FD-EAB5-C3EB-5455-A68730B1BE16}"/>
              </a:ext>
            </a:extLst>
          </p:cNvPr>
          <p:cNvSpPr txBox="1"/>
          <p:nvPr/>
        </p:nvSpPr>
        <p:spPr>
          <a:xfrm rot="16200000">
            <a:off x="21397835" y="21376200"/>
            <a:ext cx="195438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SAGITAL</a:t>
            </a:r>
          </a:p>
        </p:txBody>
      </p:sp>
      <p:sp>
        <p:nvSpPr>
          <p:cNvPr id="2090" name="TextBox 23">
            <a:extLst>
              <a:ext uri="{FF2B5EF4-FFF2-40B4-BE49-F238E27FC236}">
                <a16:creationId xmlns:a16="http://schemas.microsoft.com/office/drawing/2014/main" id="{12EE97FD-2A55-CA4E-D945-3FA8CCE8DA2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767413" y="21139659"/>
            <a:ext cx="2258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BF0B"/>
                </a:solidFill>
                <a:latin typeface="Arial" panose="020B0604020202020204" pitchFamily="34" charset="0"/>
              </a:rPr>
              <a:t>CORONAL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22AC0C-E4C0-361B-427C-199411CCBA78}"/>
              </a:ext>
            </a:extLst>
          </p:cNvPr>
          <p:cNvCxnSpPr/>
          <p:nvPr/>
        </p:nvCxnSpPr>
        <p:spPr bwMode="auto">
          <a:xfrm>
            <a:off x="31581726" y="19675481"/>
            <a:ext cx="0" cy="1177925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66DC070-BF0E-3D80-9BEA-B8586266376B}"/>
              </a:ext>
            </a:extLst>
          </p:cNvPr>
          <p:cNvCxnSpPr/>
          <p:nvPr/>
        </p:nvCxnSpPr>
        <p:spPr bwMode="auto">
          <a:xfrm>
            <a:off x="31742063" y="19718338"/>
            <a:ext cx="0" cy="1135062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53503B2-20E8-C810-9482-C14F2E0050D7}"/>
              </a:ext>
            </a:extLst>
          </p:cNvPr>
          <p:cNvCxnSpPr/>
          <p:nvPr/>
        </p:nvCxnSpPr>
        <p:spPr bwMode="auto">
          <a:xfrm>
            <a:off x="31886526" y="19816769"/>
            <a:ext cx="0" cy="1011237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Arc 72">
            <a:extLst>
              <a:ext uri="{FF2B5EF4-FFF2-40B4-BE49-F238E27FC236}">
                <a16:creationId xmlns:a16="http://schemas.microsoft.com/office/drawing/2014/main" id="{E246B9D5-3ADE-500B-2EC7-84CE712D2B16}"/>
              </a:ext>
            </a:extLst>
          </p:cNvPr>
          <p:cNvSpPr/>
          <p:nvPr/>
        </p:nvSpPr>
        <p:spPr bwMode="auto">
          <a:xfrm rot="669925">
            <a:off x="32485522" y="20282963"/>
            <a:ext cx="184731" cy="794802"/>
          </a:xfrm>
          <a:prstGeom prst="arc">
            <a:avLst>
              <a:gd name="adj1" fmla="val 10991250"/>
              <a:gd name="adj2" fmla="val 1"/>
            </a:avLst>
          </a:prstGeom>
          <a:noFill/>
          <a:ln w="19050" cap="flat" cmpd="sng" algn="ctr">
            <a:solidFill>
              <a:srgbClr val="FFBF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2F89BB44-7627-56CF-DA61-AE2D74B4C707}"/>
              </a:ext>
            </a:extLst>
          </p:cNvPr>
          <p:cNvSpPr/>
          <p:nvPr/>
        </p:nvSpPr>
        <p:spPr bwMode="auto">
          <a:xfrm>
            <a:off x="31224538" y="20286664"/>
            <a:ext cx="366960" cy="794802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A1DAEECD-9A2B-8C56-E231-A3837ED06699}"/>
              </a:ext>
            </a:extLst>
          </p:cNvPr>
          <p:cNvSpPr/>
          <p:nvPr/>
        </p:nvSpPr>
        <p:spPr bwMode="auto">
          <a:xfrm rot="669925">
            <a:off x="31168982" y="20505511"/>
            <a:ext cx="2816225" cy="756106"/>
          </a:xfrm>
          <a:prstGeom prst="arc">
            <a:avLst>
              <a:gd name="adj1" fmla="val 10991250"/>
              <a:gd name="adj2" fmla="val 46021"/>
            </a:avLst>
          </a:prstGeom>
          <a:noFill/>
          <a:ln w="19050" cap="flat" cmpd="sng" algn="ctr">
            <a:solidFill>
              <a:srgbClr val="FFBF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2" name="Arc 111">
            <a:extLst>
              <a:ext uri="{FF2B5EF4-FFF2-40B4-BE49-F238E27FC236}">
                <a16:creationId xmlns:a16="http://schemas.microsoft.com/office/drawing/2014/main" id="{21FBD4BA-9371-7916-65DA-0097791F1317}"/>
              </a:ext>
            </a:extLst>
          </p:cNvPr>
          <p:cNvSpPr/>
          <p:nvPr/>
        </p:nvSpPr>
        <p:spPr bwMode="auto">
          <a:xfrm rot="669925">
            <a:off x="32536322" y="20624275"/>
            <a:ext cx="184731" cy="794802"/>
          </a:xfrm>
          <a:prstGeom prst="arc">
            <a:avLst>
              <a:gd name="adj1" fmla="val 10991250"/>
              <a:gd name="adj2" fmla="val 1"/>
            </a:avLst>
          </a:prstGeom>
          <a:noFill/>
          <a:ln w="19050" cap="flat" cmpd="sng" algn="ctr">
            <a:solidFill>
              <a:srgbClr val="FFBF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98" name="TextBox 112">
            <a:extLst>
              <a:ext uri="{FF2B5EF4-FFF2-40B4-BE49-F238E27FC236}">
                <a16:creationId xmlns:a16="http://schemas.microsoft.com/office/drawing/2014/main" id="{FA6BE835-4937-CB4F-BCF6-3570F079A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6669" y="20123154"/>
            <a:ext cx="8620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BF0B"/>
                </a:solidFill>
                <a:latin typeface="Arial" panose="020B0604020202020204" pitchFamily="34" charset="0"/>
              </a:rPr>
              <a:t>CORONAL</a:t>
            </a:r>
          </a:p>
        </p:txBody>
      </p:sp>
      <p:sp>
        <p:nvSpPr>
          <p:cNvPr id="2099" name="TextBox 114">
            <a:extLst>
              <a:ext uri="{FF2B5EF4-FFF2-40B4-BE49-F238E27FC236}">
                <a16:creationId xmlns:a16="http://schemas.microsoft.com/office/drawing/2014/main" id="{D9C923F9-C809-328C-64F9-A0B94FD5D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3063" y="20848640"/>
            <a:ext cx="6094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latin typeface="Arial" panose="020B0604020202020204" pitchFamily="34" charset="0"/>
              </a:rPr>
              <a:t>AXIAL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64153AD-00DB-BDEC-E508-AE791F19CF36}"/>
              </a:ext>
            </a:extLst>
          </p:cNvPr>
          <p:cNvSpPr txBox="1"/>
          <p:nvPr/>
        </p:nvSpPr>
        <p:spPr>
          <a:xfrm>
            <a:off x="31676976" y="19440531"/>
            <a:ext cx="74732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SAGITAL</a:t>
            </a: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379E9E8A-F449-045B-E48D-82F1CC937168}"/>
              </a:ext>
            </a:extLst>
          </p:cNvPr>
          <p:cNvSpPr/>
          <p:nvPr/>
        </p:nvSpPr>
        <p:spPr bwMode="auto">
          <a:xfrm>
            <a:off x="26292176" y="19969163"/>
            <a:ext cx="1077912" cy="400110"/>
          </a:xfrm>
          <a:custGeom>
            <a:avLst/>
            <a:gdLst>
              <a:gd name="connsiteX0" fmla="*/ 15073 w 1029956"/>
              <a:gd name="connsiteY0" fmla="*/ 10049 h 1477108"/>
              <a:gd name="connsiteX1" fmla="*/ 75363 w 1029956"/>
              <a:gd name="connsiteY1" fmla="*/ 80387 h 1477108"/>
              <a:gd name="connsiteX2" fmla="*/ 140677 w 1029956"/>
              <a:gd name="connsiteY2" fmla="*/ 115556 h 1477108"/>
              <a:gd name="connsiteX3" fmla="*/ 190919 w 1029956"/>
              <a:gd name="connsiteY3" fmla="*/ 180871 h 1477108"/>
              <a:gd name="connsiteX4" fmla="*/ 256233 w 1029956"/>
              <a:gd name="connsiteY4" fmla="*/ 291403 h 1477108"/>
              <a:gd name="connsiteX5" fmla="*/ 306475 w 1029956"/>
              <a:gd name="connsiteY5" fmla="*/ 406959 h 1477108"/>
              <a:gd name="connsiteX6" fmla="*/ 341644 w 1029956"/>
              <a:gd name="connsiteY6" fmla="*/ 472273 h 1477108"/>
              <a:gd name="connsiteX7" fmla="*/ 346668 w 1029956"/>
              <a:gd name="connsiteY7" fmla="*/ 532563 h 1477108"/>
              <a:gd name="connsiteX8" fmla="*/ 296427 w 1029956"/>
              <a:gd name="connsiteY8" fmla="*/ 743578 h 1477108"/>
              <a:gd name="connsiteX9" fmla="*/ 75363 w 1029956"/>
              <a:gd name="connsiteY9" fmla="*/ 994787 h 1477108"/>
              <a:gd name="connsiteX10" fmla="*/ 125605 w 1029956"/>
              <a:gd name="connsiteY10" fmla="*/ 1050053 h 1477108"/>
              <a:gd name="connsiteX11" fmla="*/ 80387 w 1029956"/>
              <a:gd name="connsiteY11" fmla="*/ 1090247 h 1477108"/>
              <a:gd name="connsiteX12" fmla="*/ 10049 w 1029956"/>
              <a:gd name="connsiteY12" fmla="*/ 1165609 h 1477108"/>
              <a:gd name="connsiteX13" fmla="*/ 0 w 1029956"/>
              <a:gd name="connsiteY13" fmla="*/ 1276141 h 1477108"/>
              <a:gd name="connsiteX14" fmla="*/ 15073 w 1029956"/>
              <a:gd name="connsiteY14" fmla="*/ 1366576 h 1477108"/>
              <a:gd name="connsiteX15" fmla="*/ 30145 w 1029956"/>
              <a:gd name="connsiteY15" fmla="*/ 1441939 h 1477108"/>
              <a:gd name="connsiteX16" fmla="*/ 115556 w 1029956"/>
              <a:gd name="connsiteY16" fmla="*/ 1477108 h 1477108"/>
              <a:gd name="connsiteX17" fmla="*/ 190919 w 1029956"/>
              <a:gd name="connsiteY17" fmla="*/ 1401745 h 1477108"/>
              <a:gd name="connsiteX18" fmla="*/ 271306 w 1029956"/>
              <a:gd name="connsiteY18" fmla="*/ 1301262 h 1477108"/>
              <a:gd name="connsiteX19" fmla="*/ 346668 w 1029956"/>
              <a:gd name="connsiteY19" fmla="*/ 1240972 h 1477108"/>
              <a:gd name="connsiteX20" fmla="*/ 472273 w 1029956"/>
              <a:gd name="connsiteY20" fmla="*/ 1210827 h 1477108"/>
              <a:gd name="connsiteX21" fmla="*/ 502418 w 1029956"/>
              <a:gd name="connsiteY21" fmla="*/ 1120392 h 1477108"/>
              <a:gd name="connsiteX22" fmla="*/ 502418 w 1029956"/>
              <a:gd name="connsiteY22" fmla="*/ 1075174 h 1477108"/>
              <a:gd name="connsiteX23" fmla="*/ 482321 w 1029956"/>
              <a:gd name="connsiteY23" fmla="*/ 1009860 h 1477108"/>
              <a:gd name="connsiteX24" fmla="*/ 467249 w 1029956"/>
              <a:gd name="connsiteY24" fmla="*/ 899328 h 1477108"/>
              <a:gd name="connsiteX25" fmla="*/ 502418 w 1029956"/>
              <a:gd name="connsiteY25" fmla="*/ 748603 h 1477108"/>
              <a:gd name="connsiteX26" fmla="*/ 527539 w 1029956"/>
              <a:gd name="connsiteY26" fmla="*/ 708409 h 1477108"/>
              <a:gd name="connsiteX27" fmla="*/ 542611 w 1029956"/>
              <a:gd name="connsiteY27" fmla="*/ 673240 h 1477108"/>
              <a:gd name="connsiteX28" fmla="*/ 557684 w 1029956"/>
              <a:gd name="connsiteY28" fmla="*/ 643095 h 1477108"/>
              <a:gd name="connsiteX29" fmla="*/ 572756 w 1029956"/>
              <a:gd name="connsiteY29" fmla="*/ 617974 h 1477108"/>
              <a:gd name="connsiteX30" fmla="*/ 612950 w 1029956"/>
              <a:gd name="connsiteY30" fmla="*/ 572756 h 1477108"/>
              <a:gd name="connsiteX31" fmla="*/ 783772 w 1029956"/>
              <a:gd name="connsiteY31" fmla="*/ 396910 h 1477108"/>
              <a:gd name="connsiteX32" fmla="*/ 703385 w 1029956"/>
              <a:gd name="connsiteY32" fmla="*/ 366765 h 1477108"/>
              <a:gd name="connsiteX33" fmla="*/ 864159 w 1029956"/>
              <a:gd name="connsiteY33" fmla="*/ 281354 h 1477108"/>
              <a:gd name="connsiteX34" fmla="*/ 939521 w 1029956"/>
              <a:gd name="connsiteY34" fmla="*/ 266282 h 1477108"/>
              <a:gd name="connsiteX35" fmla="*/ 1029956 w 1029956"/>
              <a:gd name="connsiteY35" fmla="*/ 205992 h 1477108"/>
              <a:gd name="connsiteX36" fmla="*/ 879231 w 1029956"/>
              <a:gd name="connsiteY36" fmla="*/ 190919 h 1477108"/>
              <a:gd name="connsiteX37" fmla="*/ 778748 w 1029956"/>
              <a:gd name="connsiteY37" fmla="*/ 140677 h 1477108"/>
              <a:gd name="connsiteX38" fmla="*/ 678264 w 1029956"/>
              <a:gd name="connsiteY38" fmla="*/ 185895 h 1477108"/>
              <a:gd name="connsiteX39" fmla="*/ 492370 w 1029956"/>
              <a:gd name="connsiteY39" fmla="*/ 190919 h 1477108"/>
              <a:gd name="connsiteX40" fmla="*/ 356717 w 1029956"/>
              <a:gd name="connsiteY40" fmla="*/ 170822 h 1477108"/>
              <a:gd name="connsiteX41" fmla="*/ 236137 w 1029956"/>
              <a:gd name="connsiteY41" fmla="*/ 85411 h 1477108"/>
              <a:gd name="connsiteX42" fmla="*/ 145701 w 1029956"/>
              <a:gd name="connsiteY42" fmla="*/ 20097 h 1477108"/>
              <a:gd name="connsiteX43" fmla="*/ 65315 w 1029956"/>
              <a:gd name="connsiteY43" fmla="*/ 0 h 1477108"/>
              <a:gd name="connsiteX44" fmla="*/ 15073 w 1029956"/>
              <a:gd name="connsiteY44" fmla="*/ 10049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29956" h="1477108">
                <a:moveTo>
                  <a:pt x="15073" y="10049"/>
                </a:moveTo>
                <a:lnTo>
                  <a:pt x="75363" y="80387"/>
                </a:lnTo>
                <a:lnTo>
                  <a:pt x="140677" y="115556"/>
                </a:lnTo>
                <a:lnTo>
                  <a:pt x="190919" y="180871"/>
                </a:lnTo>
                <a:lnTo>
                  <a:pt x="256233" y="291403"/>
                </a:lnTo>
                <a:lnTo>
                  <a:pt x="306475" y="406959"/>
                </a:lnTo>
                <a:lnTo>
                  <a:pt x="341644" y="472273"/>
                </a:lnTo>
                <a:lnTo>
                  <a:pt x="346668" y="532563"/>
                </a:lnTo>
                <a:lnTo>
                  <a:pt x="296427" y="743578"/>
                </a:lnTo>
                <a:lnTo>
                  <a:pt x="75363" y="994787"/>
                </a:lnTo>
                <a:lnTo>
                  <a:pt x="125605" y="1050053"/>
                </a:lnTo>
                <a:lnTo>
                  <a:pt x="80387" y="1090247"/>
                </a:lnTo>
                <a:lnTo>
                  <a:pt x="10049" y="1165609"/>
                </a:lnTo>
                <a:lnTo>
                  <a:pt x="0" y="1276141"/>
                </a:lnTo>
                <a:lnTo>
                  <a:pt x="15073" y="1366576"/>
                </a:lnTo>
                <a:lnTo>
                  <a:pt x="30145" y="1441939"/>
                </a:lnTo>
                <a:lnTo>
                  <a:pt x="115556" y="1477108"/>
                </a:lnTo>
                <a:lnTo>
                  <a:pt x="190919" y="1401745"/>
                </a:lnTo>
                <a:lnTo>
                  <a:pt x="271306" y="1301262"/>
                </a:lnTo>
                <a:lnTo>
                  <a:pt x="346668" y="1240972"/>
                </a:lnTo>
                <a:lnTo>
                  <a:pt x="472273" y="1210827"/>
                </a:lnTo>
                <a:lnTo>
                  <a:pt x="502418" y="1120392"/>
                </a:lnTo>
                <a:lnTo>
                  <a:pt x="502418" y="1075174"/>
                </a:lnTo>
                <a:lnTo>
                  <a:pt x="482321" y="1009860"/>
                </a:lnTo>
                <a:lnTo>
                  <a:pt x="467249" y="899328"/>
                </a:lnTo>
                <a:lnTo>
                  <a:pt x="502418" y="748603"/>
                </a:lnTo>
                <a:cubicBezTo>
                  <a:pt x="510792" y="735205"/>
                  <a:pt x="520473" y="722541"/>
                  <a:pt x="527539" y="708409"/>
                </a:cubicBezTo>
                <a:cubicBezTo>
                  <a:pt x="559981" y="643523"/>
                  <a:pt x="506038" y="728100"/>
                  <a:pt x="542611" y="673240"/>
                </a:cubicBezTo>
                <a:cubicBezTo>
                  <a:pt x="547647" y="658131"/>
                  <a:pt x="546860" y="656083"/>
                  <a:pt x="557684" y="643095"/>
                </a:cubicBezTo>
                <a:cubicBezTo>
                  <a:pt x="575124" y="622167"/>
                  <a:pt x="572756" y="636771"/>
                  <a:pt x="572756" y="617974"/>
                </a:cubicBezTo>
                <a:lnTo>
                  <a:pt x="612950" y="572756"/>
                </a:lnTo>
                <a:lnTo>
                  <a:pt x="783772" y="396910"/>
                </a:lnTo>
                <a:lnTo>
                  <a:pt x="703385" y="366765"/>
                </a:lnTo>
                <a:lnTo>
                  <a:pt x="864159" y="281354"/>
                </a:lnTo>
                <a:lnTo>
                  <a:pt x="939521" y="266282"/>
                </a:lnTo>
                <a:lnTo>
                  <a:pt x="1029956" y="205992"/>
                </a:lnTo>
                <a:lnTo>
                  <a:pt x="879231" y="190919"/>
                </a:lnTo>
                <a:lnTo>
                  <a:pt x="778748" y="140677"/>
                </a:lnTo>
                <a:lnTo>
                  <a:pt x="678264" y="185895"/>
                </a:lnTo>
                <a:lnTo>
                  <a:pt x="492370" y="190919"/>
                </a:lnTo>
                <a:lnTo>
                  <a:pt x="356717" y="170822"/>
                </a:lnTo>
                <a:lnTo>
                  <a:pt x="236137" y="85411"/>
                </a:lnTo>
                <a:lnTo>
                  <a:pt x="145701" y="20097"/>
                </a:lnTo>
                <a:lnTo>
                  <a:pt x="65315" y="0"/>
                </a:lnTo>
                <a:lnTo>
                  <a:pt x="15073" y="10049"/>
                </a:lnTo>
                <a:close/>
              </a:path>
            </a:pathLst>
          </a:custGeom>
          <a:noFill/>
          <a:ln w="38100" cap="flat" cmpd="sng" algn="ctr">
            <a:solidFill>
              <a:srgbClr val="FFBF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n>
                <a:solidFill>
                  <a:srgbClr val="FFBF0B"/>
                </a:solidFill>
              </a:ln>
              <a:latin typeface="Arial" charset="0"/>
              <a:cs typeface="Arial" charset="0"/>
            </a:endParaRPr>
          </a:p>
        </p:txBody>
      </p:sp>
      <p:sp>
        <p:nvSpPr>
          <p:cNvPr id="2102" name="Freeform 77">
            <a:extLst>
              <a:ext uri="{FF2B5EF4-FFF2-40B4-BE49-F238E27FC236}">
                <a16:creationId xmlns:a16="http://schemas.microsoft.com/office/drawing/2014/main" id="{86E7DF94-08A1-AF51-774A-ADB26C6B99A0}"/>
              </a:ext>
            </a:extLst>
          </p:cNvPr>
          <p:cNvSpPr>
            <a:spLocks/>
          </p:cNvSpPr>
          <p:nvPr/>
        </p:nvSpPr>
        <p:spPr bwMode="auto">
          <a:xfrm>
            <a:off x="27317707" y="19767550"/>
            <a:ext cx="184731" cy="400110"/>
          </a:xfrm>
          <a:custGeom>
            <a:avLst/>
            <a:gdLst>
              <a:gd name="T0" fmla="*/ 0 w 688312"/>
              <a:gd name="T1" fmla="*/ 236053 h 396910"/>
              <a:gd name="T2" fmla="*/ 589671 w 688312"/>
              <a:gd name="T3" fmla="*/ 0 h 396910"/>
              <a:gd name="T4" fmla="*/ 669628 w 688312"/>
              <a:gd name="T5" fmla="*/ 60270 h 396910"/>
              <a:gd name="T6" fmla="*/ 629650 w 688312"/>
              <a:gd name="T7" fmla="*/ 95428 h 396910"/>
              <a:gd name="T8" fmla="*/ 684619 w 688312"/>
              <a:gd name="T9" fmla="*/ 170762 h 396910"/>
              <a:gd name="T10" fmla="*/ 669628 w 688312"/>
              <a:gd name="T11" fmla="*/ 281254 h 396910"/>
              <a:gd name="T12" fmla="*/ 614660 w 688312"/>
              <a:gd name="T13" fmla="*/ 396770 h 396910"/>
              <a:gd name="T14" fmla="*/ 549693 w 688312"/>
              <a:gd name="T15" fmla="*/ 301343 h 396910"/>
              <a:gd name="T16" fmla="*/ 479734 w 688312"/>
              <a:gd name="T17" fmla="*/ 256141 h 396910"/>
              <a:gd name="T18" fmla="*/ 359801 w 688312"/>
              <a:gd name="T19" fmla="*/ 266190 h 396910"/>
              <a:gd name="T20" fmla="*/ 224875 w 688312"/>
              <a:gd name="T21" fmla="*/ 266190 h 396910"/>
              <a:gd name="T22" fmla="*/ 204886 w 688312"/>
              <a:gd name="T23" fmla="*/ 296323 h 396910"/>
              <a:gd name="T24" fmla="*/ 104942 w 688312"/>
              <a:gd name="T25" fmla="*/ 286278 h 396910"/>
              <a:gd name="T26" fmla="*/ 24985 w 688312"/>
              <a:gd name="T27" fmla="*/ 296323 h 396910"/>
              <a:gd name="T28" fmla="*/ 0 w 688312"/>
              <a:gd name="T29" fmla="*/ 236053 h 3969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88312" h="396910">
                <a:moveTo>
                  <a:pt x="0" y="236137"/>
                </a:moveTo>
                <a:lnTo>
                  <a:pt x="592853" y="0"/>
                </a:lnTo>
                <a:lnTo>
                  <a:pt x="673240" y="60290"/>
                </a:lnTo>
                <a:lnTo>
                  <a:pt x="633046" y="95460"/>
                </a:lnTo>
                <a:lnTo>
                  <a:pt x="688312" y="170822"/>
                </a:lnTo>
                <a:lnTo>
                  <a:pt x="673240" y="281354"/>
                </a:lnTo>
                <a:lnTo>
                  <a:pt x="617974" y="396910"/>
                </a:lnTo>
                <a:lnTo>
                  <a:pt x="552659" y="301451"/>
                </a:lnTo>
                <a:lnTo>
                  <a:pt x="482321" y="256233"/>
                </a:lnTo>
                <a:lnTo>
                  <a:pt x="361741" y="266282"/>
                </a:lnTo>
                <a:lnTo>
                  <a:pt x="226088" y="266282"/>
                </a:lnTo>
                <a:lnTo>
                  <a:pt x="205991" y="296427"/>
                </a:lnTo>
                <a:lnTo>
                  <a:pt x="105508" y="286378"/>
                </a:lnTo>
                <a:lnTo>
                  <a:pt x="25121" y="296427"/>
                </a:lnTo>
                <a:lnTo>
                  <a:pt x="0" y="236137"/>
                </a:lnTo>
                <a:close/>
              </a:path>
            </a:pathLst>
          </a:custGeom>
          <a:noFill/>
          <a:ln w="38100" cap="flat" cmpd="sng">
            <a:solidFill>
              <a:srgbClr val="FFBF0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6E75B054-2274-E580-104F-E3033658A78F}"/>
              </a:ext>
            </a:extLst>
          </p:cNvPr>
          <p:cNvSpPr/>
          <p:nvPr/>
        </p:nvSpPr>
        <p:spPr bwMode="auto">
          <a:xfrm>
            <a:off x="22836194" y="20983575"/>
            <a:ext cx="184731" cy="400110"/>
          </a:xfrm>
          <a:custGeom>
            <a:avLst/>
            <a:gdLst>
              <a:gd name="connsiteX0" fmla="*/ 105508 w 1175657"/>
              <a:gd name="connsiteY0" fmla="*/ 0 h 1416817"/>
              <a:gd name="connsiteX1" fmla="*/ 0 w 1175657"/>
              <a:gd name="connsiteY1" fmla="*/ 296426 h 1416817"/>
              <a:gd name="connsiteX2" fmla="*/ 40194 w 1175657"/>
              <a:gd name="connsiteY2" fmla="*/ 341644 h 1416817"/>
              <a:gd name="connsiteX3" fmla="*/ 10049 w 1175657"/>
              <a:gd name="connsiteY3" fmla="*/ 432079 h 1416817"/>
              <a:gd name="connsiteX4" fmla="*/ 50242 w 1175657"/>
              <a:gd name="connsiteY4" fmla="*/ 743578 h 1416817"/>
              <a:gd name="connsiteX5" fmla="*/ 165798 w 1175657"/>
              <a:gd name="connsiteY5" fmla="*/ 1019908 h 1416817"/>
              <a:gd name="connsiteX6" fmla="*/ 180871 w 1175657"/>
              <a:gd name="connsiteY6" fmla="*/ 1075174 h 1416817"/>
              <a:gd name="connsiteX7" fmla="*/ 50242 w 1175657"/>
              <a:gd name="connsiteY7" fmla="*/ 1346479 h 1416817"/>
              <a:gd name="connsiteX8" fmla="*/ 75363 w 1175657"/>
              <a:gd name="connsiteY8" fmla="*/ 1411793 h 1416817"/>
              <a:gd name="connsiteX9" fmla="*/ 90435 w 1175657"/>
              <a:gd name="connsiteY9" fmla="*/ 1416817 h 1416817"/>
              <a:gd name="connsiteX10" fmla="*/ 135653 w 1175657"/>
              <a:gd name="connsiteY10" fmla="*/ 1401745 h 1416817"/>
              <a:gd name="connsiteX11" fmla="*/ 221064 w 1175657"/>
              <a:gd name="connsiteY11" fmla="*/ 1366576 h 1416817"/>
              <a:gd name="connsiteX12" fmla="*/ 502418 w 1175657"/>
              <a:gd name="connsiteY12" fmla="*/ 924448 h 1416817"/>
              <a:gd name="connsiteX13" fmla="*/ 628022 w 1175657"/>
              <a:gd name="connsiteY13" fmla="*/ 884255 h 1416817"/>
              <a:gd name="connsiteX14" fmla="*/ 904352 w 1175657"/>
              <a:gd name="connsiteY14" fmla="*/ 879231 h 1416817"/>
              <a:gd name="connsiteX15" fmla="*/ 1140488 w 1175657"/>
              <a:gd name="connsiteY15" fmla="*/ 668215 h 1416817"/>
              <a:gd name="connsiteX16" fmla="*/ 1175657 w 1175657"/>
              <a:gd name="connsiteY16" fmla="*/ 190919 h 1416817"/>
              <a:gd name="connsiteX17" fmla="*/ 1029956 w 1175657"/>
              <a:gd name="connsiteY17" fmla="*/ 211015 h 1416817"/>
              <a:gd name="connsiteX18" fmla="*/ 854110 w 1175657"/>
              <a:gd name="connsiteY18" fmla="*/ 231112 h 1416817"/>
              <a:gd name="connsiteX19" fmla="*/ 602901 w 1175657"/>
              <a:gd name="connsiteY19" fmla="*/ 246184 h 1416817"/>
              <a:gd name="connsiteX20" fmla="*/ 462224 w 1175657"/>
              <a:gd name="connsiteY20" fmla="*/ 231112 h 1416817"/>
              <a:gd name="connsiteX21" fmla="*/ 296427 w 1175657"/>
              <a:gd name="connsiteY21" fmla="*/ 145701 h 1416817"/>
              <a:gd name="connsiteX22" fmla="*/ 205992 w 1175657"/>
              <a:gd name="connsiteY22" fmla="*/ 65314 h 1416817"/>
              <a:gd name="connsiteX23" fmla="*/ 105508 w 1175657"/>
              <a:gd name="connsiteY23" fmla="*/ 0 h 141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75657" h="1416817">
                <a:moveTo>
                  <a:pt x="105508" y="0"/>
                </a:moveTo>
                <a:lnTo>
                  <a:pt x="0" y="296426"/>
                </a:lnTo>
                <a:lnTo>
                  <a:pt x="40194" y="341644"/>
                </a:lnTo>
                <a:lnTo>
                  <a:pt x="10049" y="432079"/>
                </a:lnTo>
                <a:lnTo>
                  <a:pt x="50242" y="743578"/>
                </a:lnTo>
                <a:lnTo>
                  <a:pt x="165798" y="1019908"/>
                </a:lnTo>
                <a:lnTo>
                  <a:pt x="180871" y="1075174"/>
                </a:lnTo>
                <a:lnTo>
                  <a:pt x="50242" y="1346479"/>
                </a:lnTo>
                <a:lnTo>
                  <a:pt x="75363" y="1411793"/>
                </a:lnTo>
                <a:lnTo>
                  <a:pt x="90435" y="1416817"/>
                </a:lnTo>
                <a:lnTo>
                  <a:pt x="135653" y="1401745"/>
                </a:lnTo>
                <a:lnTo>
                  <a:pt x="221064" y="1366576"/>
                </a:lnTo>
                <a:lnTo>
                  <a:pt x="502418" y="924448"/>
                </a:lnTo>
                <a:lnTo>
                  <a:pt x="628022" y="884255"/>
                </a:lnTo>
                <a:lnTo>
                  <a:pt x="904352" y="879231"/>
                </a:lnTo>
                <a:lnTo>
                  <a:pt x="1140488" y="668215"/>
                </a:lnTo>
                <a:lnTo>
                  <a:pt x="1175657" y="190919"/>
                </a:lnTo>
                <a:lnTo>
                  <a:pt x="1029956" y="211015"/>
                </a:lnTo>
                <a:lnTo>
                  <a:pt x="854110" y="231112"/>
                </a:lnTo>
                <a:lnTo>
                  <a:pt x="602901" y="246184"/>
                </a:lnTo>
                <a:lnTo>
                  <a:pt x="462224" y="231112"/>
                </a:lnTo>
                <a:lnTo>
                  <a:pt x="296427" y="145701"/>
                </a:lnTo>
                <a:lnTo>
                  <a:pt x="205992" y="65314"/>
                </a:lnTo>
                <a:lnTo>
                  <a:pt x="105508" y="0"/>
                </a:lnTo>
                <a:close/>
              </a:path>
            </a:pathLst>
          </a:cu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8ABE681F-E734-3713-CDF6-4F5029956DD9}"/>
              </a:ext>
            </a:extLst>
          </p:cNvPr>
          <p:cNvSpPr/>
          <p:nvPr/>
        </p:nvSpPr>
        <p:spPr bwMode="auto">
          <a:xfrm>
            <a:off x="23498176" y="20143788"/>
            <a:ext cx="1065212" cy="400110"/>
          </a:xfrm>
          <a:custGeom>
            <a:avLst/>
            <a:gdLst>
              <a:gd name="connsiteX0" fmla="*/ 0 w 1029956"/>
              <a:gd name="connsiteY0" fmla="*/ 5024 h 763674"/>
              <a:gd name="connsiteX1" fmla="*/ 145701 w 1029956"/>
              <a:gd name="connsiteY1" fmla="*/ 226087 h 763674"/>
              <a:gd name="connsiteX2" fmla="*/ 211015 w 1029956"/>
              <a:gd name="connsiteY2" fmla="*/ 291402 h 763674"/>
              <a:gd name="connsiteX3" fmla="*/ 256233 w 1029956"/>
              <a:gd name="connsiteY3" fmla="*/ 422030 h 763674"/>
              <a:gd name="connsiteX4" fmla="*/ 266281 w 1029956"/>
              <a:gd name="connsiteY4" fmla="*/ 467248 h 763674"/>
              <a:gd name="connsiteX5" fmla="*/ 311499 w 1029956"/>
              <a:gd name="connsiteY5" fmla="*/ 522514 h 763674"/>
              <a:gd name="connsiteX6" fmla="*/ 391885 w 1029956"/>
              <a:gd name="connsiteY6" fmla="*/ 547635 h 763674"/>
              <a:gd name="connsiteX7" fmla="*/ 497393 w 1029956"/>
              <a:gd name="connsiteY7" fmla="*/ 587828 h 763674"/>
              <a:gd name="connsiteX8" fmla="*/ 497393 w 1029956"/>
              <a:gd name="connsiteY8" fmla="*/ 638070 h 763674"/>
              <a:gd name="connsiteX9" fmla="*/ 552659 w 1029956"/>
              <a:gd name="connsiteY9" fmla="*/ 718457 h 763674"/>
              <a:gd name="connsiteX10" fmla="*/ 602901 w 1029956"/>
              <a:gd name="connsiteY10" fmla="*/ 763674 h 763674"/>
              <a:gd name="connsiteX11" fmla="*/ 628022 w 1029956"/>
              <a:gd name="connsiteY11" fmla="*/ 673239 h 763674"/>
              <a:gd name="connsiteX12" fmla="*/ 683288 w 1029956"/>
              <a:gd name="connsiteY12" fmla="*/ 552659 h 763674"/>
              <a:gd name="connsiteX13" fmla="*/ 758650 w 1029956"/>
              <a:gd name="connsiteY13" fmla="*/ 427054 h 763674"/>
              <a:gd name="connsiteX14" fmla="*/ 818940 w 1029956"/>
              <a:gd name="connsiteY14" fmla="*/ 371789 h 763674"/>
              <a:gd name="connsiteX15" fmla="*/ 889279 w 1029956"/>
              <a:gd name="connsiteY15" fmla="*/ 346668 h 763674"/>
              <a:gd name="connsiteX16" fmla="*/ 974690 w 1029956"/>
              <a:gd name="connsiteY16" fmla="*/ 296426 h 763674"/>
              <a:gd name="connsiteX17" fmla="*/ 1029956 w 1029956"/>
              <a:gd name="connsiteY17" fmla="*/ 291402 h 763674"/>
              <a:gd name="connsiteX18" fmla="*/ 1029956 w 1029956"/>
              <a:gd name="connsiteY18" fmla="*/ 205991 h 763674"/>
              <a:gd name="connsiteX19" fmla="*/ 1019907 w 1029956"/>
              <a:gd name="connsiteY19" fmla="*/ 190918 h 763674"/>
              <a:gd name="connsiteX20" fmla="*/ 954593 w 1029956"/>
              <a:gd name="connsiteY20" fmla="*/ 175846 h 763674"/>
              <a:gd name="connsiteX21" fmla="*/ 828989 w 1029956"/>
              <a:gd name="connsiteY21" fmla="*/ 190918 h 763674"/>
              <a:gd name="connsiteX22" fmla="*/ 628022 w 1029956"/>
              <a:gd name="connsiteY22" fmla="*/ 195942 h 763674"/>
              <a:gd name="connsiteX23" fmla="*/ 487345 w 1029956"/>
              <a:gd name="connsiteY23" fmla="*/ 195942 h 763674"/>
              <a:gd name="connsiteX24" fmla="*/ 417006 w 1029956"/>
              <a:gd name="connsiteY24" fmla="*/ 185894 h 763674"/>
              <a:gd name="connsiteX25" fmla="*/ 336620 w 1029956"/>
              <a:gd name="connsiteY25" fmla="*/ 115556 h 763674"/>
              <a:gd name="connsiteX26" fmla="*/ 165798 w 1029956"/>
              <a:gd name="connsiteY26" fmla="*/ 55265 h 763674"/>
              <a:gd name="connsiteX27" fmla="*/ 70338 w 1029956"/>
              <a:gd name="connsiteY27" fmla="*/ 0 h 763674"/>
              <a:gd name="connsiteX28" fmla="*/ 0 w 1029956"/>
              <a:gd name="connsiteY28" fmla="*/ 5024 h 76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29956" h="763674">
                <a:moveTo>
                  <a:pt x="0" y="5024"/>
                </a:moveTo>
                <a:lnTo>
                  <a:pt x="145701" y="226087"/>
                </a:lnTo>
                <a:lnTo>
                  <a:pt x="211015" y="291402"/>
                </a:lnTo>
                <a:lnTo>
                  <a:pt x="256233" y="422030"/>
                </a:lnTo>
                <a:lnTo>
                  <a:pt x="266281" y="467248"/>
                </a:lnTo>
                <a:lnTo>
                  <a:pt x="311499" y="522514"/>
                </a:lnTo>
                <a:lnTo>
                  <a:pt x="391885" y="547635"/>
                </a:lnTo>
                <a:lnTo>
                  <a:pt x="497393" y="587828"/>
                </a:lnTo>
                <a:lnTo>
                  <a:pt x="497393" y="638070"/>
                </a:lnTo>
                <a:lnTo>
                  <a:pt x="552659" y="718457"/>
                </a:lnTo>
                <a:lnTo>
                  <a:pt x="602901" y="763674"/>
                </a:lnTo>
                <a:lnTo>
                  <a:pt x="628022" y="673239"/>
                </a:lnTo>
                <a:lnTo>
                  <a:pt x="683288" y="552659"/>
                </a:lnTo>
                <a:lnTo>
                  <a:pt x="758650" y="427054"/>
                </a:lnTo>
                <a:lnTo>
                  <a:pt x="818940" y="371789"/>
                </a:lnTo>
                <a:lnTo>
                  <a:pt x="889279" y="346668"/>
                </a:lnTo>
                <a:lnTo>
                  <a:pt x="974690" y="296426"/>
                </a:lnTo>
                <a:lnTo>
                  <a:pt x="1029956" y="291402"/>
                </a:lnTo>
                <a:lnTo>
                  <a:pt x="1029956" y="205991"/>
                </a:lnTo>
                <a:lnTo>
                  <a:pt x="1019907" y="190918"/>
                </a:lnTo>
                <a:lnTo>
                  <a:pt x="954593" y="175846"/>
                </a:lnTo>
                <a:lnTo>
                  <a:pt x="828989" y="190918"/>
                </a:lnTo>
                <a:lnTo>
                  <a:pt x="628022" y="195942"/>
                </a:lnTo>
                <a:lnTo>
                  <a:pt x="487345" y="195942"/>
                </a:lnTo>
                <a:lnTo>
                  <a:pt x="417006" y="185894"/>
                </a:lnTo>
                <a:lnTo>
                  <a:pt x="336620" y="115556"/>
                </a:lnTo>
                <a:lnTo>
                  <a:pt x="165798" y="55265"/>
                </a:lnTo>
                <a:lnTo>
                  <a:pt x="70338" y="0"/>
                </a:lnTo>
                <a:lnTo>
                  <a:pt x="0" y="5024"/>
                </a:lnTo>
                <a:close/>
              </a:path>
            </a:pathLst>
          </a:cu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05" name="Freeform 83">
            <a:extLst>
              <a:ext uri="{FF2B5EF4-FFF2-40B4-BE49-F238E27FC236}">
                <a16:creationId xmlns:a16="http://schemas.microsoft.com/office/drawing/2014/main" id="{6D3A6CC4-F454-8385-5690-E8C1EFCD7DC5}"/>
              </a:ext>
            </a:extLst>
          </p:cNvPr>
          <p:cNvSpPr>
            <a:spLocks/>
          </p:cNvSpPr>
          <p:nvPr/>
        </p:nvSpPr>
        <p:spPr bwMode="auto">
          <a:xfrm>
            <a:off x="18330869" y="19934238"/>
            <a:ext cx="184731" cy="400110"/>
          </a:xfrm>
          <a:custGeom>
            <a:avLst/>
            <a:gdLst>
              <a:gd name="T0" fmla="*/ 1081088 w 1081088"/>
              <a:gd name="T1" fmla="*/ 747712 h 1057275"/>
              <a:gd name="T2" fmla="*/ 1042988 w 1081088"/>
              <a:gd name="T3" fmla="*/ 695325 h 1057275"/>
              <a:gd name="T4" fmla="*/ 962025 w 1081088"/>
              <a:gd name="T5" fmla="*/ 690562 h 1057275"/>
              <a:gd name="T6" fmla="*/ 847725 w 1081088"/>
              <a:gd name="T7" fmla="*/ 676275 h 1057275"/>
              <a:gd name="T8" fmla="*/ 538163 w 1081088"/>
              <a:gd name="T9" fmla="*/ 638175 h 1057275"/>
              <a:gd name="T10" fmla="*/ 395288 w 1081088"/>
              <a:gd name="T11" fmla="*/ 519112 h 1057275"/>
              <a:gd name="T12" fmla="*/ 300038 w 1081088"/>
              <a:gd name="T13" fmla="*/ 366712 h 1057275"/>
              <a:gd name="T14" fmla="*/ 247650 w 1081088"/>
              <a:gd name="T15" fmla="*/ 242887 h 1057275"/>
              <a:gd name="T16" fmla="*/ 257175 w 1081088"/>
              <a:gd name="T17" fmla="*/ 123825 h 1057275"/>
              <a:gd name="T18" fmla="*/ 247650 w 1081088"/>
              <a:gd name="T19" fmla="*/ 4762 h 1057275"/>
              <a:gd name="T20" fmla="*/ 195263 w 1081088"/>
              <a:gd name="T21" fmla="*/ 0 h 1057275"/>
              <a:gd name="T22" fmla="*/ 190500 w 1081088"/>
              <a:gd name="T23" fmla="*/ 47625 h 1057275"/>
              <a:gd name="T24" fmla="*/ 157163 w 1081088"/>
              <a:gd name="T25" fmla="*/ 128587 h 1057275"/>
              <a:gd name="T26" fmla="*/ 142875 w 1081088"/>
              <a:gd name="T27" fmla="*/ 190500 h 1057275"/>
              <a:gd name="T28" fmla="*/ 109538 w 1081088"/>
              <a:gd name="T29" fmla="*/ 257175 h 1057275"/>
              <a:gd name="T30" fmla="*/ 114300 w 1081088"/>
              <a:gd name="T31" fmla="*/ 347662 h 1057275"/>
              <a:gd name="T32" fmla="*/ 180975 w 1081088"/>
              <a:gd name="T33" fmla="*/ 361950 h 1057275"/>
              <a:gd name="T34" fmla="*/ 195263 w 1081088"/>
              <a:gd name="T35" fmla="*/ 404812 h 1057275"/>
              <a:gd name="T36" fmla="*/ 214313 w 1081088"/>
              <a:gd name="T37" fmla="*/ 504825 h 1057275"/>
              <a:gd name="T38" fmla="*/ 204788 w 1081088"/>
              <a:gd name="T39" fmla="*/ 600075 h 1057275"/>
              <a:gd name="T40" fmla="*/ 157163 w 1081088"/>
              <a:gd name="T41" fmla="*/ 876300 h 1057275"/>
              <a:gd name="T42" fmla="*/ 133350 w 1081088"/>
              <a:gd name="T43" fmla="*/ 942975 h 1057275"/>
              <a:gd name="T44" fmla="*/ 66675 w 1081088"/>
              <a:gd name="T45" fmla="*/ 928687 h 1057275"/>
              <a:gd name="T46" fmla="*/ 33338 w 1081088"/>
              <a:gd name="T47" fmla="*/ 862012 h 1057275"/>
              <a:gd name="T48" fmla="*/ 0 w 1081088"/>
              <a:gd name="T49" fmla="*/ 890587 h 1057275"/>
              <a:gd name="T50" fmla="*/ 47625 w 1081088"/>
              <a:gd name="T51" fmla="*/ 981075 h 1057275"/>
              <a:gd name="T52" fmla="*/ 95250 w 1081088"/>
              <a:gd name="T53" fmla="*/ 1028700 h 1057275"/>
              <a:gd name="T54" fmla="*/ 123825 w 1081088"/>
              <a:gd name="T55" fmla="*/ 1057275 h 1057275"/>
              <a:gd name="T56" fmla="*/ 238125 w 1081088"/>
              <a:gd name="T57" fmla="*/ 900112 h 1057275"/>
              <a:gd name="T58" fmla="*/ 333375 w 1081088"/>
              <a:gd name="T59" fmla="*/ 852487 h 1057275"/>
              <a:gd name="T60" fmla="*/ 442913 w 1081088"/>
              <a:gd name="T61" fmla="*/ 857250 h 1057275"/>
              <a:gd name="T62" fmla="*/ 533400 w 1081088"/>
              <a:gd name="T63" fmla="*/ 866775 h 1057275"/>
              <a:gd name="T64" fmla="*/ 595313 w 1081088"/>
              <a:gd name="T65" fmla="*/ 781050 h 1057275"/>
              <a:gd name="T66" fmla="*/ 657225 w 1081088"/>
              <a:gd name="T67" fmla="*/ 828675 h 1057275"/>
              <a:gd name="T68" fmla="*/ 862013 w 1081088"/>
              <a:gd name="T69" fmla="*/ 852487 h 1057275"/>
              <a:gd name="T70" fmla="*/ 895350 w 1081088"/>
              <a:gd name="T71" fmla="*/ 876300 h 1057275"/>
              <a:gd name="T72" fmla="*/ 914400 w 1081088"/>
              <a:gd name="T73" fmla="*/ 804862 h 1057275"/>
              <a:gd name="T74" fmla="*/ 971550 w 1081088"/>
              <a:gd name="T75" fmla="*/ 776287 h 1057275"/>
              <a:gd name="T76" fmla="*/ 1028700 w 1081088"/>
              <a:gd name="T77" fmla="*/ 757237 h 1057275"/>
              <a:gd name="T78" fmla="*/ 1081088 w 1081088"/>
              <a:gd name="T79" fmla="*/ 747712 h 10572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81088" h="1057275">
                <a:moveTo>
                  <a:pt x="1081088" y="747712"/>
                </a:moveTo>
                <a:lnTo>
                  <a:pt x="1042988" y="695325"/>
                </a:lnTo>
                <a:lnTo>
                  <a:pt x="962025" y="690562"/>
                </a:lnTo>
                <a:lnTo>
                  <a:pt x="847725" y="676275"/>
                </a:lnTo>
                <a:lnTo>
                  <a:pt x="538163" y="638175"/>
                </a:lnTo>
                <a:lnTo>
                  <a:pt x="395288" y="519112"/>
                </a:lnTo>
                <a:lnTo>
                  <a:pt x="300038" y="366712"/>
                </a:lnTo>
                <a:lnTo>
                  <a:pt x="247650" y="242887"/>
                </a:lnTo>
                <a:lnTo>
                  <a:pt x="257175" y="123825"/>
                </a:lnTo>
                <a:lnTo>
                  <a:pt x="247650" y="4762"/>
                </a:lnTo>
                <a:lnTo>
                  <a:pt x="195263" y="0"/>
                </a:lnTo>
                <a:lnTo>
                  <a:pt x="190500" y="47625"/>
                </a:lnTo>
                <a:lnTo>
                  <a:pt x="157163" y="128587"/>
                </a:lnTo>
                <a:lnTo>
                  <a:pt x="142875" y="190500"/>
                </a:lnTo>
                <a:lnTo>
                  <a:pt x="109538" y="257175"/>
                </a:lnTo>
                <a:lnTo>
                  <a:pt x="114300" y="347662"/>
                </a:lnTo>
                <a:lnTo>
                  <a:pt x="180975" y="361950"/>
                </a:lnTo>
                <a:lnTo>
                  <a:pt x="195263" y="404812"/>
                </a:lnTo>
                <a:lnTo>
                  <a:pt x="214313" y="504825"/>
                </a:lnTo>
                <a:lnTo>
                  <a:pt x="204788" y="600075"/>
                </a:lnTo>
                <a:lnTo>
                  <a:pt x="157163" y="876300"/>
                </a:lnTo>
                <a:lnTo>
                  <a:pt x="133350" y="942975"/>
                </a:lnTo>
                <a:lnTo>
                  <a:pt x="66675" y="928687"/>
                </a:lnTo>
                <a:lnTo>
                  <a:pt x="33338" y="862012"/>
                </a:lnTo>
                <a:lnTo>
                  <a:pt x="0" y="890587"/>
                </a:lnTo>
                <a:lnTo>
                  <a:pt x="47625" y="981075"/>
                </a:lnTo>
                <a:lnTo>
                  <a:pt x="95250" y="1028700"/>
                </a:lnTo>
                <a:lnTo>
                  <a:pt x="123825" y="1057275"/>
                </a:lnTo>
                <a:lnTo>
                  <a:pt x="238125" y="900112"/>
                </a:lnTo>
                <a:lnTo>
                  <a:pt x="333375" y="852487"/>
                </a:lnTo>
                <a:lnTo>
                  <a:pt x="442913" y="857250"/>
                </a:lnTo>
                <a:lnTo>
                  <a:pt x="533400" y="866775"/>
                </a:lnTo>
                <a:lnTo>
                  <a:pt x="595313" y="781050"/>
                </a:lnTo>
                <a:lnTo>
                  <a:pt x="657225" y="828675"/>
                </a:lnTo>
                <a:lnTo>
                  <a:pt x="862013" y="852487"/>
                </a:lnTo>
                <a:lnTo>
                  <a:pt x="895350" y="876300"/>
                </a:lnTo>
                <a:lnTo>
                  <a:pt x="914400" y="804862"/>
                </a:lnTo>
                <a:lnTo>
                  <a:pt x="971550" y="776287"/>
                </a:lnTo>
                <a:lnTo>
                  <a:pt x="1028700" y="757237"/>
                </a:lnTo>
                <a:lnTo>
                  <a:pt x="1081088" y="747712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06" name="TextBox 1">
            <a:extLst>
              <a:ext uri="{FF2B5EF4-FFF2-40B4-BE49-F238E27FC236}">
                <a16:creationId xmlns:a16="http://schemas.microsoft.com/office/drawing/2014/main" id="{AC32CCF1-1532-4CD7-D4E8-D871EF39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1113" y="22247227"/>
            <a:ext cx="1383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Kidney</a:t>
            </a:r>
          </a:p>
        </p:txBody>
      </p:sp>
      <p:cxnSp>
        <p:nvCxnSpPr>
          <p:cNvPr id="2107" name="Straight Arrow Connector 3">
            <a:extLst>
              <a:ext uri="{FF2B5EF4-FFF2-40B4-BE49-F238E27FC236}">
                <a16:creationId xmlns:a16="http://schemas.microsoft.com/office/drawing/2014/main" id="{0DD8BBA0-C014-D844-094D-24CC8F5693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235657" y="21875751"/>
            <a:ext cx="960437" cy="279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08" name="Text Box 164">
            <a:extLst>
              <a:ext uri="{FF2B5EF4-FFF2-40B4-BE49-F238E27FC236}">
                <a16:creationId xmlns:a16="http://schemas.microsoft.com/office/drawing/2014/main" id="{834C07F3-8B25-7D77-347D-5A2187C7E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21459825"/>
            <a:ext cx="12796838" cy="914400"/>
          </a:xfrm>
          <a:prstGeom prst="rect">
            <a:avLst/>
          </a:prstGeom>
          <a:solidFill>
            <a:srgbClr val="3333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175209" tIns="87604" rIns="175209" bIns="87604">
            <a:spAutoFit/>
          </a:bodyPr>
          <a:lstStyle>
            <a:lvl1pPr defTabSz="1752600"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75260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752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752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752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  <a:latin typeface="Arial" panose="020B0604020202020204" pitchFamily="34" charset="0"/>
              </a:rPr>
              <a:t>METHODS</a:t>
            </a:r>
            <a:endParaRPr lang="en-US" altLang="en-US" sz="4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09" name="Text Box 364">
            <a:extLst>
              <a:ext uri="{FF2B5EF4-FFF2-40B4-BE49-F238E27FC236}">
                <a16:creationId xmlns:a16="http://schemas.microsoft.com/office/drawing/2014/main" id="{9F11DF23-7B2E-5B91-0643-1DD10DFE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1" y="18900778"/>
            <a:ext cx="13166725" cy="2392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209" tIns="87604" rIns="175209" bIns="87604">
            <a:spAutoFit/>
          </a:bodyPr>
          <a:lstStyle>
            <a:lvl1pPr marL="571500" indent="-571500" defTabSz="1752600"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75260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752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752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752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800">
                <a:latin typeface="Arial" panose="020B0604020202020204" pitchFamily="34" charset="0"/>
              </a:rPr>
              <a:t>To test whether micro-MRI can reliably quantify pancreatic volumes in the mouse. </a:t>
            </a:r>
          </a:p>
        </p:txBody>
      </p:sp>
      <p:sp>
        <p:nvSpPr>
          <p:cNvPr id="2110" name="TextBox 2">
            <a:extLst>
              <a:ext uri="{FF2B5EF4-FFF2-40B4-BE49-F238E27FC236}">
                <a16:creationId xmlns:a16="http://schemas.microsoft.com/office/drawing/2014/main" id="{60EDF55F-94E0-B718-8E1B-C9507718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22124988"/>
            <a:ext cx="12898438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800">
                <a:latin typeface="Arial" panose="020B0604020202020204" pitchFamily="34" charset="0"/>
              </a:rPr>
              <a:t>Using a powerful 7-tesla MRI, we performed abdominal imaging on whole-fixed mice.</a:t>
            </a:r>
          </a:p>
          <a:p>
            <a:pPr eaLnBrk="1" hangingPunct="1">
              <a:spcBef>
                <a:spcPct val="0"/>
              </a:spcBef>
            </a:pPr>
            <a:endParaRPr lang="en-US" altLang="en-US" sz="4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800">
                <a:latin typeface="Arial" panose="020B0604020202020204" pitchFamily="34" charset="0"/>
              </a:rPr>
              <a:t>Traces of the pancreas were transformed into a 3D reconstruction, from which pancreas volumes were generated.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latin typeface="Arial" panose="020B0604020202020204" pitchFamily="34" charset="0"/>
            </a:endParaRPr>
          </a:p>
        </p:txBody>
      </p:sp>
      <p:sp>
        <p:nvSpPr>
          <p:cNvPr id="2111" name="TextBox 48">
            <a:extLst>
              <a:ext uri="{FF2B5EF4-FFF2-40B4-BE49-F238E27FC236}">
                <a16:creationId xmlns:a16="http://schemas.microsoft.com/office/drawing/2014/main" id="{EDC5B32B-DE61-687F-B22C-DD54ED5B9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4768" y="20137441"/>
            <a:ext cx="15687675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MRI is a new part of useful imaging spectrum for mankind, as indicated in the Holy Quran.</a:t>
            </a:r>
          </a:p>
          <a:p>
            <a:pPr eaLnBrk="1" hangingPunct="1">
              <a:spcBef>
                <a:spcPct val="0"/>
              </a:spcBef>
            </a:pPr>
            <a:endParaRPr lang="en-US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Micro-MRI is an accurate and reliable technique for determining pancreatic volume in mice.</a:t>
            </a:r>
          </a:p>
          <a:p>
            <a:pPr eaLnBrk="1" hangingPunct="1">
              <a:spcBef>
                <a:spcPct val="0"/>
              </a:spcBef>
            </a:pPr>
            <a:endParaRPr lang="en-US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MRI can reliably assess increases in  pancreatic volume with age.</a:t>
            </a:r>
          </a:p>
          <a:p>
            <a:pPr eaLnBrk="1" hangingPunct="1">
              <a:spcBef>
                <a:spcPct val="0"/>
              </a:spcBef>
            </a:pPr>
            <a:endParaRPr lang="en-US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We will next validate changes in pancreatic volume from murine models of pancreatic injury and obliteration.</a:t>
            </a:r>
          </a:p>
        </p:txBody>
      </p:sp>
      <p:sp>
        <p:nvSpPr>
          <p:cNvPr id="2112" name="TextBox 5">
            <a:extLst>
              <a:ext uri="{FF2B5EF4-FFF2-40B4-BE49-F238E27FC236}">
                <a16:creationId xmlns:a16="http://schemas.microsoft.com/office/drawing/2014/main" id="{63D1D7C9-62CF-57E1-D324-D264871A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4438" y="27687588"/>
            <a:ext cx="6477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113" name="Text Box 483">
            <a:extLst>
              <a:ext uri="{FF2B5EF4-FFF2-40B4-BE49-F238E27FC236}">
                <a16:creationId xmlns:a16="http://schemas.microsoft.com/office/drawing/2014/main" id="{21BC03F2-160B-9A42-31E2-62B21E80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3169" y="18954754"/>
            <a:ext cx="15687675" cy="915583"/>
          </a:xfrm>
          <a:prstGeom prst="rect">
            <a:avLst/>
          </a:prstGeom>
          <a:solidFill>
            <a:srgbClr val="3333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175209" tIns="87604" rIns="175209" bIns="87604">
            <a:spAutoFit/>
          </a:bodyPr>
          <a:lstStyle>
            <a:lvl1pPr defTabSz="1752600" eaLnBrk="0" hangingPunct="0">
              <a:spcBef>
                <a:spcPct val="20000"/>
              </a:spcBef>
              <a:buChar char="•"/>
              <a:defRPr sz="15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752600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752600" eaLnBrk="0" hangingPunct="0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752600" eaLnBrk="0" hangingPunct="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752600" eaLnBrk="0" hangingPunct="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752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" panose="020B0604020202020204" pitchFamily="34" charset="0"/>
              </a:rPr>
              <a:t>SUMMARY &amp; PLANS</a:t>
            </a:r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114" name="Picture 87" descr="http://www.alislam.org/quran/search2/verses/016-014.png">
            <a:extLst>
              <a:ext uri="{FF2B5EF4-FFF2-40B4-BE49-F238E27FC236}">
                <a16:creationId xmlns:a16="http://schemas.microsoft.com/office/drawing/2014/main" id="{3987381B-6FBC-3CA7-6ABA-74CFC1F6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2" y="150296"/>
            <a:ext cx="7243451" cy="319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5" name="TextBox 4">
            <a:extLst>
              <a:ext uri="{FF2B5EF4-FFF2-40B4-BE49-F238E27FC236}">
                <a16:creationId xmlns:a16="http://schemas.microsoft.com/office/drawing/2014/main" id="{A6ADD4F2-BAD5-B8CF-3572-98C8720F6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99" y="1031393"/>
            <a:ext cx="3137852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000" b="0" dirty="0"/>
              <a:t>[16:14] And </a:t>
            </a:r>
            <a:r>
              <a:rPr lang="en-US" altLang="en-US" sz="7000" b="0" i="1" dirty="0"/>
              <a:t>He has pressed into service</a:t>
            </a:r>
            <a:r>
              <a:rPr lang="en-US" altLang="en-US" sz="7000" b="0" dirty="0"/>
              <a:t> the things He has created for you in the earth, varying in colors. Surely, in that is a Sign for a people who take heed.</a:t>
            </a:r>
            <a:endParaRPr lang="en-US" altLang="en-US" sz="7000" dirty="0"/>
          </a:p>
        </p:txBody>
      </p:sp>
      <p:pic>
        <p:nvPicPr>
          <p:cNvPr id="2116" name="Picture 89" descr="http://netquranteacher.com/wp-content/uploads/2014/06/quran1a.jpg">
            <a:extLst>
              <a:ext uri="{FF2B5EF4-FFF2-40B4-BE49-F238E27FC236}">
                <a16:creationId xmlns:a16="http://schemas.microsoft.com/office/drawing/2014/main" id="{7E7472D4-E94E-C383-6203-F0362E1DB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r="7512"/>
          <a:stretch>
            <a:fillRect/>
          </a:stretch>
        </p:blipFill>
        <p:spPr bwMode="auto">
          <a:xfrm>
            <a:off x="45940209" y="-308236"/>
            <a:ext cx="4461329" cy="375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24872</TotalTime>
  <Words>455</Words>
  <Application>Microsoft Macintosh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36x72 poster template</dc:title>
  <dc:creator>Jay Buckley</dc:creator>
  <dc:description>Call if we can help   800-590-7850</dc:description>
  <cp:lastModifiedBy>Microsoft Office User</cp:lastModifiedBy>
  <cp:revision>786</cp:revision>
  <cp:lastPrinted>2013-10-07T18:10:22Z</cp:lastPrinted>
  <dcterms:created xsi:type="dcterms:W3CDTF">2000-02-09T15:01:13Z</dcterms:created>
  <dcterms:modified xsi:type="dcterms:W3CDTF">2023-01-02T20:20:00Z</dcterms:modified>
</cp:coreProperties>
</file>