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1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7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6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2D31-D5F1-4CD9-9103-EF665B149C05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8385-56D5-4540-A37F-E8E6B4BFB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A neighbor’s tick bite and the risk of Lyme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8001000" cy="17526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Ilhaam</a:t>
            </a:r>
            <a:r>
              <a:rPr lang="en-US" sz="3600" dirty="0" smtClean="0">
                <a:solidFill>
                  <a:schemeClr val="tx1"/>
                </a:solidFill>
              </a:rPr>
              <a:t> Ahmed Husain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Pittsburgh, PA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358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Allah </a:t>
            </a:r>
            <a:r>
              <a:rPr lang="en-US" sz="1600" i="1" dirty="0"/>
              <a:t>does not feel shy </a:t>
            </a:r>
            <a:r>
              <a:rPr lang="en-US" sz="1600" i="1" dirty="0" smtClean="0"/>
              <a:t>at </a:t>
            </a:r>
            <a:r>
              <a:rPr lang="en-US" sz="1600" i="1" dirty="0"/>
              <a:t>mentioning the example of even a small insect because of what it carries above </a:t>
            </a:r>
            <a:r>
              <a:rPr lang="en-US" sz="1600" i="1" dirty="0" smtClean="0"/>
              <a:t>it</a:t>
            </a:r>
            <a:r>
              <a:rPr lang="en-US" sz="1600" i="1" dirty="0"/>
              <a:t> </a:t>
            </a:r>
            <a:r>
              <a:rPr lang="en-US" sz="1600" i="1" dirty="0" smtClean="0"/>
              <a:t>[2:27] </a:t>
            </a:r>
            <a:endParaRPr lang="en-US" sz="1600" dirty="0"/>
          </a:p>
        </p:txBody>
      </p:sp>
      <p:pic>
        <p:nvPicPr>
          <p:cNvPr id="5" name="Picture 4" descr="http://www.alislam.org/images/books/revelation/Arabic_Page452_1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/>
          <a:stretch/>
        </p:blipFill>
        <p:spPr bwMode="auto">
          <a:xfrm>
            <a:off x="3733799" y="401836"/>
            <a:ext cx="5114258" cy="632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943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Thus, it is </a:t>
            </a:r>
            <a:r>
              <a:rPr lang="en-US" b="1" u="sng" dirty="0" smtClean="0"/>
              <a:t>unlikely</a:t>
            </a:r>
            <a:r>
              <a:rPr lang="en-US" b="1" dirty="0" smtClean="0"/>
              <a:t> that my neighbor had transmission of the bacteria causing Lyme Disease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019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per the message from the </a:t>
            </a:r>
            <a:r>
              <a:rPr lang="en-US" dirty="0" smtClean="0"/>
              <a:t>Holy Quran, even a tiny insect, for example, the size of a d</a:t>
            </a:r>
            <a:r>
              <a:rPr lang="en-US" dirty="0" smtClean="0"/>
              <a:t>eer </a:t>
            </a:r>
            <a:r>
              <a:rPr lang="en-US" dirty="0" smtClean="0"/>
              <a:t>tick can </a:t>
            </a:r>
            <a:r>
              <a:rPr lang="en-US" dirty="0" smtClean="0"/>
              <a:t>cause problems.</a:t>
            </a:r>
          </a:p>
          <a:p>
            <a:endParaRPr lang="en-US" dirty="0"/>
          </a:p>
          <a:p>
            <a:r>
              <a:rPr lang="en-US" dirty="0" smtClean="0"/>
              <a:t>Deer ticks transmit </a:t>
            </a:r>
            <a:r>
              <a:rPr lang="en-US" dirty="0" smtClean="0"/>
              <a:t>the bacteria that causes Lyme Disease</a:t>
            </a:r>
          </a:p>
          <a:p>
            <a:endParaRPr lang="en-US" dirty="0" smtClean="0"/>
          </a:p>
          <a:p>
            <a:r>
              <a:rPr lang="en-US" dirty="0" smtClean="0"/>
              <a:t>Lyme Disease is a serious infection that can lead to neurological problems and arthritis</a:t>
            </a:r>
          </a:p>
          <a:p>
            <a:endParaRPr lang="en-US" dirty="0" smtClean="0"/>
          </a:p>
          <a:p>
            <a:r>
              <a:rPr lang="en-US" dirty="0" smtClean="0"/>
              <a:t>Medical providers need to assess each tick bit on a case by case basis to know whether it’s likely to lead to Lyme </a:t>
            </a:r>
            <a:r>
              <a:rPr lang="en-US" dirty="0" smtClean="0"/>
              <a:t>Disease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74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Examine why a tick bite can be a serious issue.</a:t>
            </a:r>
          </a:p>
          <a:p>
            <a:endParaRPr lang="en-US" dirty="0" smtClean="0"/>
          </a:p>
          <a:p>
            <a:r>
              <a:rPr lang="en-US" dirty="0" smtClean="0"/>
              <a:t>Understand how Lyme Disease is transmitted from a tick.</a:t>
            </a:r>
          </a:p>
          <a:p>
            <a:endParaRPr lang="en-US" dirty="0" smtClean="0"/>
          </a:p>
          <a:p>
            <a:r>
              <a:rPr lang="en-US" dirty="0" smtClean="0"/>
              <a:t>Assess the risk of Lyme Disease after a tick bite.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Real life scenario: A frantic neighbor at the door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fine morning, our neighbor came frantically to our door with a </a:t>
            </a:r>
            <a:r>
              <a:rPr lang="en-US" b="1" dirty="0" smtClean="0"/>
              <a:t>chief complaint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“A tick is on my arm!”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My father calmly took out his medical bag and, using a pair of forceps, gingerly pulled the tick off while grabbing it close to the skin.</a:t>
            </a:r>
          </a:p>
          <a:p>
            <a:pPr lvl="1"/>
            <a:r>
              <a:rPr lang="en-US" dirty="0" smtClean="0"/>
              <a:t>“Thank you. I was so worried,” sighed my neighbor.</a:t>
            </a:r>
          </a:p>
          <a:p>
            <a:endParaRPr lang="en-US" dirty="0"/>
          </a:p>
        </p:txBody>
      </p:sp>
      <p:pic>
        <p:nvPicPr>
          <p:cNvPr id="5122" name="Picture 2" descr="http://cdn.blogs.sheknows.com/thewire.sheknows.com/2010/09/lyme-dise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192672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74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Why was my neighbor so worried about a tick bite? Because of the risk of Lyme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943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Some ticks carry (and transmit) a bacteria called </a:t>
            </a:r>
            <a:r>
              <a:rPr lang="en-US" sz="2600" dirty="0" err="1" smtClean="0"/>
              <a:t>Borrelia</a:t>
            </a:r>
            <a:r>
              <a:rPr lang="en-US" sz="2600" dirty="0" smtClean="0"/>
              <a:t> </a:t>
            </a:r>
            <a:r>
              <a:rPr lang="en-US" sz="2600" dirty="0" err="1" smtClean="0"/>
              <a:t>burgdorferi</a:t>
            </a:r>
            <a:r>
              <a:rPr lang="en-US" sz="2600" dirty="0" smtClean="0"/>
              <a:t> , or B. </a:t>
            </a:r>
            <a:r>
              <a:rPr lang="en-US" sz="2600" dirty="0" err="1" smtClean="0"/>
              <a:t>burgdorferi</a:t>
            </a:r>
            <a:r>
              <a:rPr lang="en-US" sz="2600" dirty="0" smtClean="0"/>
              <a:t> for short.</a:t>
            </a:r>
          </a:p>
          <a:p>
            <a:endParaRPr lang="en-US" sz="2600" dirty="0" smtClean="0"/>
          </a:p>
          <a:p>
            <a:r>
              <a:rPr lang="en-US" sz="2600" dirty="0" smtClean="0"/>
              <a:t>B. </a:t>
            </a:r>
            <a:r>
              <a:rPr lang="en-US" sz="2600" dirty="0" err="1" smtClean="0"/>
              <a:t>burgdorferi</a:t>
            </a:r>
            <a:r>
              <a:rPr lang="en-US" sz="2600" dirty="0" smtClean="0"/>
              <a:t> causes an infection called Lyme Disease.</a:t>
            </a:r>
          </a:p>
          <a:p>
            <a:endParaRPr lang="en-US" sz="2600" dirty="0" smtClean="0"/>
          </a:p>
          <a:p>
            <a:r>
              <a:rPr lang="en-US" sz="2600" dirty="0" smtClean="0"/>
              <a:t>The most common tick that transmits B. </a:t>
            </a:r>
            <a:r>
              <a:rPr lang="en-US" sz="2600" dirty="0" err="1" smtClean="0"/>
              <a:t>bergdorfera</a:t>
            </a:r>
            <a:r>
              <a:rPr lang="en-US" sz="2600" dirty="0" smtClean="0"/>
              <a:t> is the Deer tick, also called </a:t>
            </a:r>
            <a:r>
              <a:rPr lang="en-US" sz="2600" dirty="0" err="1" smtClean="0"/>
              <a:t>Ixodes</a:t>
            </a:r>
            <a:r>
              <a:rPr lang="en-US" sz="2600" dirty="0" smtClean="0"/>
              <a:t> </a:t>
            </a:r>
            <a:r>
              <a:rPr lang="en-US" sz="2600" dirty="0" err="1" smtClean="0"/>
              <a:t>scapularis</a:t>
            </a:r>
            <a:r>
              <a:rPr lang="en-US" sz="2600" dirty="0" smtClean="0"/>
              <a:t>.</a:t>
            </a:r>
          </a:p>
        </p:txBody>
      </p:sp>
      <p:pic>
        <p:nvPicPr>
          <p:cNvPr id="1026" name="Picture 2" descr="http://www.wadsworth.org/templates/img/hechemy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6607"/>
          <a:stretch/>
        </p:blipFill>
        <p:spPr bwMode="auto">
          <a:xfrm>
            <a:off x="6477000" y="2133600"/>
            <a:ext cx="2438400" cy="338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5100" y="5638800"/>
            <a:ext cx="23622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B. </a:t>
            </a:r>
            <a:r>
              <a:rPr lang="en-US" sz="1600" dirty="0" err="1" smtClean="0"/>
              <a:t>burgdorferi</a:t>
            </a:r>
            <a:r>
              <a:rPr lang="en-US" sz="1600" dirty="0" smtClean="0"/>
              <a:t> seen using an electron microscope.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953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705599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What type of tick was stuck on my neighbor's arm?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tick from my neighbor’s arm was about as small as a </a:t>
            </a:r>
            <a:r>
              <a:rPr lang="en-US" dirty="0" err="1" smtClean="0"/>
              <a:t>Dippin</a:t>
            </a:r>
            <a:r>
              <a:rPr lang="en-US" dirty="0" smtClean="0"/>
              <a:t> Dot.</a:t>
            </a:r>
          </a:p>
          <a:p>
            <a:r>
              <a:rPr lang="en-US" dirty="0" smtClean="0"/>
              <a:t>We fixed it in rubbing alcohol, mounted it with clear nail polish onto a glass slide, and placed a coverslip over it.</a:t>
            </a:r>
          </a:p>
          <a:p>
            <a:r>
              <a:rPr lang="en-US" dirty="0" smtClean="0"/>
              <a:t>Under the microscope, it looked like a </a:t>
            </a:r>
            <a:r>
              <a:rPr lang="en-US" b="1" dirty="0" smtClean="0"/>
              <a:t>non-engorged adult female Deer tick.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5095018"/>
            <a:ext cx="2209800" cy="881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40205" y="5976509"/>
            <a:ext cx="2651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Above is the actual Deer tick.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3" t="12035" r="20356" b="26810"/>
          <a:stretch/>
        </p:blipFill>
        <p:spPr bwMode="auto">
          <a:xfrm>
            <a:off x="4648200" y="5181600"/>
            <a:ext cx="1295400" cy="138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07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Deer ticks transmit Lyme Disease</a:t>
            </a:r>
            <a:endParaRPr lang="en-US" dirty="0"/>
          </a:p>
        </p:txBody>
      </p:sp>
      <p:pic>
        <p:nvPicPr>
          <p:cNvPr id="3074" name="Picture 2" descr="http://img.webmd.com/dtmcms/live/webmd/consumer_assets/site_images/media/medical/hw/h9991388_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4" t="16349" r="11922" b="3501"/>
          <a:stretch/>
        </p:blipFill>
        <p:spPr bwMode="auto">
          <a:xfrm rot="1590075">
            <a:off x="5519086" y="2788623"/>
            <a:ext cx="3049285" cy="193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81800" y="2514600"/>
            <a:ext cx="1371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1067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Ticks can transmit several infectious diseases</a:t>
            </a:r>
          </a:p>
          <a:p>
            <a:r>
              <a:rPr lang="en-US" dirty="0" smtClean="0"/>
              <a:t>A common infection transmitted by Deer ticks in the Northeastern United States is Lyme Disease</a:t>
            </a:r>
          </a:p>
          <a:p>
            <a:r>
              <a:rPr lang="en-US" dirty="0" smtClean="0"/>
              <a:t>Lyme Disease can cause:</a:t>
            </a:r>
          </a:p>
          <a:p>
            <a:pPr lvl="1"/>
            <a:r>
              <a:rPr lang="en-US" dirty="0" smtClean="0"/>
              <a:t>A typical round, red Bull’s-eye rash</a:t>
            </a:r>
          </a:p>
          <a:p>
            <a:pPr lvl="1"/>
            <a:r>
              <a:rPr lang="en-US" dirty="0" smtClean="0"/>
              <a:t>Neurological symptoms, such as a facial droop</a:t>
            </a:r>
          </a:p>
          <a:p>
            <a:pPr lvl="1"/>
            <a:r>
              <a:rPr lang="en-US" dirty="0" smtClean="0"/>
              <a:t>Joint inflammation, or arthritis, especially of the knees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4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figure out the likelihood that my neighbor will develop Lyme Disease?</a:t>
            </a:r>
            <a:endParaRPr lang="en-US" dirty="0"/>
          </a:p>
        </p:txBody>
      </p:sp>
      <p:pic>
        <p:nvPicPr>
          <p:cNvPr id="4098" name="Picture 2" descr="http://www.sparkplugging.com/freelance-parent/wp-content/uploads/2008/09/sca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4" t="4380" r="14885" b="10832"/>
          <a:stretch/>
        </p:blipFill>
        <p:spPr bwMode="auto">
          <a:xfrm>
            <a:off x="5638800" y="2523146"/>
            <a:ext cx="316506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72" y="1905000"/>
            <a:ext cx="5791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need look at the facts. </a:t>
            </a:r>
          </a:p>
          <a:p>
            <a:endParaRPr lang="en-US" dirty="0"/>
          </a:p>
          <a:p>
            <a:r>
              <a:rPr lang="en-US" dirty="0" smtClean="0"/>
              <a:t>In medicine, a doctor often needs to weigh out the evidence that supports or goes against a particular problem.</a:t>
            </a:r>
          </a:p>
          <a:p>
            <a:endParaRPr lang="en-US" dirty="0"/>
          </a:p>
          <a:p>
            <a:r>
              <a:rPr lang="en-US" dirty="0" smtClean="0"/>
              <a:t>Let’s see the body of evidence for or against Lyme Disease transmission.</a:t>
            </a:r>
          </a:p>
        </p:txBody>
      </p:sp>
    </p:spTree>
    <p:extLst>
      <p:ext uri="{BB962C8B-B14F-4D97-AF65-F5344CB8AC3E}">
        <p14:creationId xmlns:p14="http://schemas.microsoft.com/office/powerpoint/2010/main" val="195820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4600" dirty="0" smtClean="0"/>
              <a:t>Reasons to </a:t>
            </a:r>
            <a:r>
              <a:rPr lang="en-US" sz="4600" u="sng" dirty="0" smtClean="0"/>
              <a:t>support</a:t>
            </a:r>
            <a:r>
              <a:rPr lang="en-US" sz="4600" dirty="0" smtClean="0"/>
              <a:t> transmission of Lyme Disease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876800" cy="4648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We identified a Deer tick.</a:t>
            </a:r>
          </a:p>
          <a:p>
            <a:pPr lvl="1"/>
            <a:r>
              <a:rPr lang="en-US" sz="3000" dirty="0" smtClean="0"/>
              <a:t>Other ticks don’t transmit Lyme Disease</a:t>
            </a:r>
          </a:p>
          <a:p>
            <a:pPr lvl="1"/>
            <a:endParaRPr lang="en-US" sz="3000" dirty="0" smtClean="0"/>
          </a:p>
          <a:p>
            <a:r>
              <a:rPr lang="en-US" sz="3000" dirty="0" smtClean="0"/>
              <a:t>The bacteria B. </a:t>
            </a:r>
            <a:r>
              <a:rPr lang="en-US" sz="3000" dirty="0" err="1" smtClean="0"/>
              <a:t>burdofera</a:t>
            </a:r>
            <a:r>
              <a:rPr lang="en-US" sz="3000" dirty="0" smtClean="0"/>
              <a:t> lives in (or is </a:t>
            </a:r>
            <a:r>
              <a:rPr lang="en-US" sz="3000" b="1" dirty="0" smtClean="0"/>
              <a:t>endemic</a:t>
            </a:r>
            <a:r>
              <a:rPr lang="en-US" sz="3000" dirty="0" smtClean="0"/>
              <a:t> to) the Northeastern US (including our home of Pittsburgh)</a:t>
            </a:r>
          </a:p>
          <a:p>
            <a:endParaRPr lang="en-US" sz="3000" dirty="0"/>
          </a:p>
          <a:p>
            <a:endParaRPr lang="en-US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6" t="8411" r="7863" b="18605"/>
          <a:stretch/>
        </p:blipFill>
        <p:spPr bwMode="auto">
          <a:xfrm>
            <a:off x="5181600" y="1672127"/>
            <a:ext cx="381634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7391400" y="1672127"/>
            <a:ext cx="76200" cy="114727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9774" y="1302795"/>
            <a:ext cx="1530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Pittsburgh, PA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9139" y="5270619"/>
            <a:ext cx="369626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Areas where infected Deer ticks are found.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391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that go </a:t>
            </a:r>
            <a:r>
              <a:rPr lang="en-US" u="sng" dirty="0" smtClean="0"/>
              <a:t>against</a:t>
            </a:r>
            <a:r>
              <a:rPr lang="en-US" dirty="0" smtClean="0"/>
              <a:t> transmission of Lyme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Deer tick probably came on my neighbor’s arm only about 12 hours prior to being pulled off because she said she was outside gardening the day before.</a:t>
            </a:r>
          </a:p>
          <a:p>
            <a:pPr lvl="1"/>
            <a:r>
              <a:rPr lang="en-US" dirty="0" smtClean="0"/>
              <a:t>Deer tick bites lasting less than 36 hours carry low risk of transmission.</a:t>
            </a:r>
          </a:p>
          <a:p>
            <a:endParaRPr lang="en-US" dirty="0" smtClean="0"/>
          </a:p>
          <a:p>
            <a:r>
              <a:rPr lang="en-US" dirty="0" smtClean="0"/>
              <a:t>Under the microscope, the tick was </a:t>
            </a:r>
            <a:r>
              <a:rPr lang="en-US" u="sng" dirty="0" smtClean="0"/>
              <a:t>not</a:t>
            </a:r>
            <a:r>
              <a:rPr lang="en-US" dirty="0" smtClean="0"/>
              <a:t> engorged.</a:t>
            </a:r>
          </a:p>
          <a:p>
            <a:pPr lvl="1"/>
            <a:r>
              <a:rPr lang="en-US" dirty="0" smtClean="0"/>
              <a:t>Lean ticks probably don’t stay on the body long enough to transmit Lyme Disease.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2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628</Words>
  <Application>Microsoft Office PowerPoint</Application>
  <PresentationFormat>Letter Paper (8.5x11 in)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neighbor’s tick bite and the risk of Lyme</vt:lpstr>
      <vt:lpstr>Aims</vt:lpstr>
      <vt:lpstr>Real life scenario: A frantic neighbor at the door</vt:lpstr>
      <vt:lpstr>Why was my neighbor so worried about a tick bite? Because of the risk of Lyme Disease</vt:lpstr>
      <vt:lpstr>What type of tick was stuck on my neighbor's arm?</vt:lpstr>
      <vt:lpstr>Deer ticks transmit Lyme Disease</vt:lpstr>
      <vt:lpstr>How do we figure out the likelihood that my neighbor will develop Lyme Disease?</vt:lpstr>
      <vt:lpstr>Reasons to support transmission of Lyme Disease</vt:lpstr>
      <vt:lpstr>Reasons that go against transmission of Lyme Disease</vt:lpstr>
      <vt:lpstr>Thus, it is unlikely that my neighbor had transmission of the bacteria causing Lyme Disease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neighbor’s tick bite and the risk of Lyme</dc:title>
  <dc:creator>Sohail Husain</dc:creator>
  <cp:lastModifiedBy>DDIADMIN</cp:lastModifiedBy>
  <cp:revision>13</cp:revision>
  <cp:lastPrinted>2013-11-22T08:28:58Z</cp:lastPrinted>
  <dcterms:created xsi:type="dcterms:W3CDTF">2013-06-25T18:57:44Z</dcterms:created>
  <dcterms:modified xsi:type="dcterms:W3CDTF">2014-08-10T15:28:43Z</dcterms:modified>
</cp:coreProperties>
</file>